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17"/>
  </p:notesMasterIdLst>
  <p:sldIdLst>
    <p:sldId id="256" r:id="rId2"/>
    <p:sldId id="399" r:id="rId3"/>
    <p:sldId id="372" r:id="rId4"/>
    <p:sldId id="449" r:id="rId5"/>
    <p:sldId id="450" r:id="rId6"/>
    <p:sldId id="451" r:id="rId7"/>
    <p:sldId id="452" r:id="rId8"/>
    <p:sldId id="453" r:id="rId9"/>
    <p:sldId id="454" r:id="rId10"/>
    <p:sldId id="455" r:id="rId11"/>
    <p:sldId id="456" r:id="rId12"/>
    <p:sldId id="457" r:id="rId13"/>
    <p:sldId id="448" r:id="rId14"/>
    <p:sldId id="458" r:id="rId15"/>
    <p:sldId id="434" r:id="rId16"/>
  </p:sldIdLst>
  <p:sldSz cx="12192000" cy="6858000"/>
  <p:notesSz cx="6797675" cy="99266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陳依庭" initials="陳依庭" lastIdx="1" clrIdx="0">
    <p:extLst>
      <p:ext uri="{19B8F6BF-5375-455C-9EA6-DF929625EA0E}">
        <p15:presenceInfo xmlns:p15="http://schemas.microsoft.com/office/powerpoint/2012/main" userId="S-1-5-21-1129919675-1912680818-796239771-583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5968B0"/>
    <a:srgbClr val="FF4347"/>
    <a:srgbClr val="A3E8C1"/>
    <a:srgbClr val="FFE181"/>
    <a:srgbClr val="AEE1E7"/>
    <a:srgbClr val="51D58B"/>
    <a:srgbClr val="8FC515"/>
    <a:srgbClr val="E0F7EA"/>
    <a:srgbClr val="CEF2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中等深淺樣式 3 - 輔色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等深淺樣式 3 - 輔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中等深淺樣式 1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0" autoAdjust="0"/>
    <p:restoredTop sz="96424" autoAdjust="0"/>
  </p:normalViewPr>
  <p:slideViewPr>
    <p:cSldViewPr snapToGrid="0">
      <p:cViewPr>
        <p:scale>
          <a:sx n="66" d="100"/>
          <a:sy n="66" d="100"/>
        </p:scale>
        <p:origin x="66" y="84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DCAE83-11E1-43A9-8324-2A60CC065A11}" type="datetimeFigureOut">
              <a:rPr lang="zh-TW" altLang="en-US" smtClean="0"/>
              <a:t>2024/1/26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663E01-A69B-4D0E-9340-E2B678072E0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6447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63E01-A69B-4D0E-9340-E2B678072E0F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352325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63E01-A69B-4D0E-9340-E2B678072E0F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923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8FE3A-EC4E-4F71-9DB4-260E6314A717}" type="datetime1">
              <a:rPr lang="zh-TW" altLang="en-US" smtClean="0"/>
              <a:t>2024/1/26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C682-4437-42FC-88FA-3681D4FFB8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08586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3E904-BEEA-4A20-9A43-DEA18D3A4E3B}" type="datetime1">
              <a:rPr lang="zh-TW" altLang="en-US" smtClean="0"/>
              <a:t>2024/1/26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C682-4437-42FC-88FA-3681D4FFB8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12870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057AE-9DD7-4E41-94F2-0F596029E835}" type="datetime1">
              <a:rPr lang="zh-TW" altLang="en-US" smtClean="0"/>
              <a:t>2024/1/26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C682-4437-42FC-88FA-3681D4FFB8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7561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6188"/>
            <a:ext cx="10515600" cy="469375"/>
          </a:xfrm>
        </p:spPr>
        <p:txBody>
          <a:bodyPr/>
          <a:lstStyle>
            <a:lvl1pPr>
              <a:defRPr b="1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BE66E-F2F5-48F4-9856-DE7503F89EE6}" type="datetime1">
              <a:rPr lang="zh-TW" altLang="en-US" smtClean="0"/>
              <a:t>2024/1/26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55097" y="218061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5F5C682-4437-42FC-88FA-3681D4FFB8D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838200" y="862844"/>
            <a:ext cx="10656000" cy="45719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8" name="矩形 7"/>
          <p:cNvSpPr/>
          <p:nvPr/>
        </p:nvSpPr>
        <p:spPr>
          <a:xfrm>
            <a:off x="838200" y="946253"/>
            <a:ext cx="10656000" cy="288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9" name="矩形 8"/>
          <p:cNvSpPr/>
          <p:nvPr userDrawn="1"/>
        </p:nvSpPr>
        <p:spPr>
          <a:xfrm>
            <a:off x="838200" y="862844"/>
            <a:ext cx="10656000" cy="45719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10" name="矩形 9"/>
          <p:cNvSpPr/>
          <p:nvPr userDrawn="1"/>
        </p:nvSpPr>
        <p:spPr>
          <a:xfrm>
            <a:off x="838200" y="946253"/>
            <a:ext cx="10656000" cy="288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pic>
        <p:nvPicPr>
          <p:cNvPr id="12" name="圖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74580" b="6941"/>
          <a:stretch/>
        </p:blipFill>
        <p:spPr>
          <a:xfrm>
            <a:off x="132392" y="127174"/>
            <a:ext cx="657318" cy="40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2028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2FA1E-15E7-46BA-992F-1CA988619483}" type="datetime1">
              <a:rPr lang="zh-TW" altLang="en-US" smtClean="0"/>
              <a:t>2024/1/26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C682-4437-42FC-88FA-3681D4FFB8D1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74580" b="6941"/>
          <a:stretch/>
        </p:blipFill>
        <p:spPr>
          <a:xfrm>
            <a:off x="132392" y="127174"/>
            <a:ext cx="657318" cy="40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19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AD52-2C06-4EB8-857C-79279B886C9E}" type="datetime1">
              <a:rPr lang="zh-TW" altLang="en-US" smtClean="0"/>
              <a:t>2024/1/26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C682-4437-42FC-88FA-3681D4FFB8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72250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6CEA7-360F-4E49-9DDC-D30009B25D1C}" type="datetime1">
              <a:rPr lang="zh-TW" altLang="en-US" smtClean="0"/>
              <a:t>2024/1/26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C682-4437-42FC-88FA-3681D4FFB8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3321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A9B3B-B7B5-4B41-B68E-59CE53AB9DEC}" type="datetime1">
              <a:rPr lang="zh-TW" altLang="en-US" smtClean="0"/>
              <a:t>2024/1/26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C682-4437-42FC-88FA-3681D4FFB8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69622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B8FD4-92A9-43D2-A13A-1EABB7F64037}" type="datetime1">
              <a:rPr lang="zh-TW" altLang="en-US" smtClean="0"/>
              <a:t>2024/1/26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C682-4437-42FC-88FA-3681D4FFB8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325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C82A2-29D7-419D-9545-3315AECC28E0}" type="datetime1">
              <a:rPr lang="zh-TW" altLang="en-US" smtClean="0"/>
              <a:t>2024/1/26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C682-4437-42FC-88FA-3681D4FFB8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57159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19227-F8D6-48C0-B81A-C70605ECEC6B}" type="datetime1">
              <a:rPr lang="zh-TW" altLang="en-US" smtClean="0"/>
              <a:t>2024/1/26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C682-4437-42FC-88FA-3681D4FFB8D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8227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684724"/>
            <a:ext cx="10515600" cy="469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6937A-9F88-47E5-94B6-2D4FA46477B9}" type="datetime1">
              <a:rPr lang="zh-TW" altLang="en-US" smtClean="0"/>
              <a:t>2024/1/26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1800" y="641316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5C682-4437-42FC-88FA-3681D4FFB8D1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13" name="Picture 6" descr="Logo-GQ橫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5" y="6538913"/>
            <a:ext cx="2112433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直角三角形 14"/>
          <p:cNvSpPr/>
          <p:nvPr/>
        </p:nvSpPr>
        <p:spPr>
          <a:xfrm>
            <a:off x="2313517" y="6605588"/>
            <a:ext cx="9878483" cy="252412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sz="1800"/>
          </a:p>
        </p:txBody>
      </p:sp>
      <p:sp>
        <p:nvSpPr>
          <p:cNvPr id="16" name="直角三角形 15"/>
          <p:cNvSpPr/>
          <p:nvPr/>
        </p:nvSpPr>
        <p:spPr>
          <a:xfrm>
            <a:off x="2313517" y="6694488"/>
            <a:ext cx="9878483" cy="163512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sz="1800"/>
          </a:p>
        </p:txBody>
      </p:sp>
      <p:sp>
        <p:nvSpPr>
          <p:cNvPr id="17" name="直角三角形 16"/>
          <p:cNvSpPr/>
          <p:nvPr/>
        </p:nvSpPr>
        <p:spPr>
          <a:xfrm>
            <a:off x="2313517" y="6777038"/>
            <a:ext cx="9878483" cy="80962"/>
          </a:xfrm>
          <a:prstGeom prst="rt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sz="1800"/>
          </a:p>
        </p:txBody>
      </p:sp>
      <p:sp>
        <p:nvSpPr>
          <p:cNvPr id="18" name="直角三角形 17"/>
          <p:cNvSpPr/>
          <p:nvPr/>
        </p:nvSpPr>
        <p:spPr>
          <a:xfrm rot="10800000">
            <a:off x="2165351" y="6605589"/>
            <a:ext cx="148167" cy="85725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sz="1800"/>
          </a:p>
        </p:txBody>
      </p:sp>
      <p:sp>
        <p:nvSpPr>
          <p:cNvPr id="19" name="直角三角形 18"/>
          <p:cNvSpPr/>
          <p:nvPr/>
        </p:nvSpPr>
        <p:spPr>
          <a:xfrm rot="10800000">
            <a:off x="2165351" y="6692901"/>
            <a:ext cx="148167" cy="80963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sz="1800"/>
          </a:p>
        </p:txBody>
      </p:sp>
      <p:sp>
        <p:nvSpPr>
          <p:cNvPr id="20" name="直角三角形 19"/>
          <p:cNvSpPr/>
          <p:nvPr/>
        </p:nvSpPr>
        <p:spPr>
          <a:xfrm rot="10800000">
            <a:off x="2165351" y="6773864"/>
            <a:ext cx="148167" cy="84137"/>
          </a:xfrm>
          <a:prstGeom prst="rt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sz="1800"/>
          </a:p>
        </p:txBody>
      </p:sp>
      <p:pic>
        <p:nvPicPr>
          <p:cNvPr id="14" name="Picture 6" descr="Logo-GQ橫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5" y="6538913"/>
            <a:ext cx="2112433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直角三角形 20"/>
          <p:cNvSpPr/>
          <p:nvPr userDrawn="1"/>
        </p:nvSpPr>
        <p:spPr>
          <a:xfrm>
            <a:off x="2313517" y="6605588"/>
            <a:ext cx="9878483" cy="252412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sz="1800"/>
          </a:p>
        </p:txBody>
      </p:sp>
      <p:sp>
        <p:nvSpPr>
          <p:cNvPr id="22" name="直角三角形 21"/>
          <p:cNvSpPr/>
          <p:nvPr userDrawn="1"/>
        </p:nvSpPr>
        <p:spPr>
          <a:xfrm>
            <a:off x="2313517" y="6694488"/>
            <a:ext cx="9878483" cy="163512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sz="1800"/>
          </a:p>
        </p:txBody>
      </p:sp>
      <p:sp>
        <p:nvSpPr>
          <p:cNvPr id="23" name="直角三角形 22"/>
          <p:cNvSpPr/>
          <p:nvPr userDrawn="1"/>
        </p:nvSpPr>
        <p:spPr>
          <a:xfrm>
            <a:off x="2313517" y="6777038"/>
            <a:ext cx="9878483" cy="80962"/>
          </a:xfrm>
          <a:prstGeom prst="rt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sz="1800"/>
          </a:p>
        </p:txBody>
      </p:sp>
      <p:sp>
        <p:nvSpPr>
          <p:cNvPr id="24" name="直角三角形 23"/>
          <p:cNvSpPr/>
          <p:nvPr userDrawn="1"/>
        </p:nvSpPr>
        <p:spPr>
          <a:xfrm rot="10800000">
            <a:off x="2165351" y="6605589"/>
            <a:ext cx="148167" cy="85725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sz="1800"/>
          </a:p>
        </p:txBody>
      </p:sp>
      <p:sp>
        <p:nvSpPr>
          <p:cNvPr id="25" name="直角三角形 24"/>
          <p:cNvSpPr/>
          <p:nvPr userDrawn="1"/>
        </p:nvSpPr>
        <p:spPr>
          <a:xfrm rot="10800000">
            <a:off x="2165351" y="6692901"/>
            <a:ext cx="148167" cy="80963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sz="1800"/>
          </a:p>
        </p:txBody>
      </p:sp>
      <p:sp>
        <p:nvSpPr>
          <p:cNvPr id="26" name="直角三角形 25"/>
          <p:cNvSpPr/>
          <p:nvPr userDrawn="1"/>
        </p:nvSpPr>
        <p:spPr>
          <a:xfrm rot="10800000">
            <a:off x="2165351" y="6773864"/>
            <a:ext cx="148167" cy="84137"/>
          </a:xfrm>
          <a:prstGeom prst="rt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sz="1800"/>
          </a:p>
        </p:txBody>
      </p:sp>
    </p:spTree>
    <p:extLst>
      <p:ext uri="{BB962C8B-B14F-4D97-AF65-F5344CB8AC3E}">
        <p14:creationId xmlns:p14="http://schemas.microsoft.com/office/powerpoint/2010/main" val="308550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標題 1"/>
          <p:cNvSpPr>
            <a:spLocks noGrp="1"/>
          </p:cNvSpPr>
          <p:nvPr>
            <p:ph type="ctrTitle"/>
          </p:nvPr>
        </p:nvSpPr>
        <p:spPr>
          <a:xfrm>
            <a:off x="4776808" y="204416"/>
            <a:ext cx="6890506" cy="2417979"/>
          </a:xfrm>
        </p:spPr>
        <p:txBody>
          <a:bodyPr>
            <a:normAutofit/>
          </a:bodyPr>
          <a:lstStyle/>
          <a:p>
            <a:pPr>
              <a:lnSpc>
                <a:spcPts val="7200"/>
              </a:lnSpc>
              <a:spcBef>
                <a:spcPts val="600"/>
              </a:spcBef>
              <a:spcAft>
                <a:spcPts val="600"/>
              </a:spcAft>
            </a:pPr>
            <a:r>
              <a:rPr lang="zh-TW" altLang="en-US" sz="4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整合</a:t>
            </a:r>
            <a:r>
              <a:rPr lang="zh-TW" altLang="en-US" sz="4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型能源管理示範</a:t>
            </a:r>
            <a:r>
              <a:rPr lang="zh-TW" altLang="en-US" sz="4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輔導</a:t>
            </a:r>
            <a:r>
              <a:rPr lang="en-US" altLang="zh-TW" sz="4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de-DE" altLang="zh-TW" sz="4800" b="1" dirty="0" smtClean="0">
                <a:solidFill>
                  <a:srgbClr val="FF6600"/>
                </a:solidFill>
              </a:rPr>
              <a:t>OOOOOO</a:t>
            </a:r>
            <a:r>
              <a:rPr lang="zh-TW" altLang="en-US" sz="4800" b="1" dirty="0">
                <a:solidFill>
                  <a:srgbClr val="FF6600"/>
                </a:solidFill>
              </a:rPr>
              <a:t>有限公司</a:t>
            </a:r>
            <a:endParaRPr lang="en-US" altLang="zh-TW" sz="4800" b="1" dirty="0">
              <a:solidFill>
                <a:srgbClr val="FF6600"/>
              </a:solidFill>
            </a:endParaRPr>
          </a:p>
        </p:txBody>
      </p:sp>
      <p:sp>
        <p:nvSpPr>
          <p:cNvPr id="12" name="標題 1"/>
          <p:cNvSpPr txBox="1">
            <a:spLocks/>
          </p:cNvSpPr>
          <p:nvPr/>
        </p:nvSpPr>
        <p:spPr>
          <a:xfrm>
            <a:off x="7088776" y="-91556"/>
            <a:ext cx="5263645" cy="5919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28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製造業</a:t>
            </a:r>
            <a:r>
              <a:rPr lang="zh-TW" altLang="en-US" sz="28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能源管理示範輔導計畫</a:t>
            </a:r>
            <a:endParaRPr lang="zh-TW" altLang="en-US" sz="2400" b="1" i="1" u="sng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5F5C682-4437-42FC-88FA-3681D4FFB8D1}" type="slidenum">
              <a:rPr lang="zh-TW" altLang="en-US" smtClean="0"/>
              <a:t>1</a:t>
            </a:fld>
            <a:endParaRPr lang="zh-TW" altLang="en-US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40" y="218614"/>
            <a:ext cx="3349748" cy="563548"/>
          </a:xfrm>
          <a:prstGeom prst="rect">
            <a:avLst/>
          </a:prstGeom>
        </p:spPr>
      </p:pic>
      <p:pic>
        <p:nvPicPr>
          <p:cNvPr id="17" name="圖片 16"/>
          <p:cNvPicPr>
            <a:picLocks noChangeAspect="1"/>
          </p:cNvPicPr>
          <p:nvPr/>
        </p:nvPicPr>
        <p:blipFill>
          <a:blip r:embed="rId4"/>
          <a:srcRect l="2622" r="3069"/>
          <a:stretch>
            <a:fillRect/>
          </a:stretch>
        </p:blipFill>
        <p:spPr>
          <a:xfrm>
            <a:off x="837626" y="1286484"/>
            <a:ext cx="3878910" cy="3686509"/>
          </a:xfrm>
          <a:custGeom>
            <a:avLst/>
            <a:gdLst>
              <a:gd name="connsiteX0" fmla="*/ 1397218 w 2794476"/>
              <a:gd name="connsiteY0" fmla="*/ 0 h 2655865"/>
              <a:gd name="connsiteX1" fmla="*/ 1397259 w 2794476"/>
              <a:gd name="connsiteY1" fmla="*/ 0 h 2655865"/>
              <a:gd name="connsiteX2" fmla="*/ 1540098 w 2794476"/>
              <a:gd name="connsiteY2" fmla="*/ 6855 h 2655865"/>
              <a:gd name="connsiteX3" fmla="*/ 2794476 w 2794476"/>
              <a:gd name="connsiteY3" fmla="*/ 1327932 h 2655865"/>
              <a:gd name="connsiteX4" fmla="*/ 1397238 w 2794476"/>
              <a:gd name="connsiteY4" fmla="*/ 2655865 h 2655865"/>
              <a:gd name="connsiteX5" fmla="*/ 0 w 2794476"/>
              <a:gd name="connsiteY5" fmla="*/ 1327932 h 2655865"/>
              <a:gd name="connsiteX6" fmla="*/ 1254379 w 2794476"/>
              <a:gd name="connsiteY6" fmla="*/ 6855 h 2655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94476" h="2655865">
                <a:moveTo>
                  <a:pt x="1397218" y="0"/>
                </a:moveTo>
                <a:lnTo>
                  <a:pt x="1397259" y="0"/>
                </a:lnTo>
                <a:lnTo>
                  <a:pt x="1540098" y="6855"/>
                </a:lnTo>
                <a:cubicBezTo>
                  <a:pt x="2244663" y="74859"/>
                  <a:pt x="2794476" y="640372"/>
                  <a:pt x="2794476" y="1327932"/>
                </a:cubicBezTo>
                <a:cubicBezTo>
                  <a:pt x="2794476" y="2061329"/>
                  <a:pt x="2168911" y="2655865"/>
                  <a:pt x="1397238" y="2655865"/>
                </a:cubicBezTo>
                <a:cubicBezTo>
                  <a:pt x="625565" y="2655865"/>
                  <a:pt x="0" y="2061329"/>
                  <a:pt x="0" y="1327932"/>
                </a:cubicBezTo>
                <a:cubicBezTo>
                  <a:pt x="0" y="640372"/>
                  <a:pt x="549813" y="74859"/>
                  <a:pt x="1254379" y="6855"/>
                </a:cubicBezTo>
                <a:close/>
              </a:path>
            </a:pathLst>
          </a:custGeom>
        </p:spPr>
      </p:pic>
      <p:sp>
        <p:nvSpPr>
          <p:cNvPr id="18" name="文字方塊 17"/>
          <p:cNvSpPr txBox="1"/>
          <p:nvPr/>
        </p:nvSpPr>
        <p:spPr>
          <a:xfrm>
            <a:off x="992014" y="4978611"/>
            <a:ext cx="41191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8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ISO</a:t>
            </a:r>
            <a:r>
              <a:rPr lang="zh-TW" altLang="en-US" sz="48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altLang="zh-TW" sz="48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50001</a:t>
            </a:r>
          </a:p>
          <a:p>
            <a:r>
              <a:rPr lang="en-US" altLang="zh-TW" sz="2000" dirty="0" smtClean="0">
                <a:solidFill>
                  <a:schemeClr val="accent6"/>
                </a:solidFill>
                <a:latin typeface="Arial Black" panose="020B0A04020102020204" pitchFamily="34" charset="0"/>
              </a:rPr>
              <a:t>ENERGY</a:t>
            </a:r>
            <a:r>
              <a:rPr lang="zh-TW" altLang="en-US" sz="2000" dirty="0" smtClean="0">
                <a:solidFill>
                  <a:schemeClr val="accent6"/>
                </a:solidFill>
                <a:latin typeface="Arial Black" panose="020B0A04020102020204" pitchFamily="34" charset="0"/>
              </a:rPr>
              <a:t> </a:t>
            </a:r>
            <a:r>
              <a:rPr lang="en-US" altLang="zh-TW" sz="2000" dirty="0" smtClean="0">
                <a:solidFill>
                  <a:schemeClr val="accent6"/>
                </a:solidFill>
                <a:latin typeface="Arial Black" panose="020B0A04020102020204" pitchFamily="34" charset="0"/>
              </a:rPr>
              <a:t>MANAGEMENT</a:t>
            </a:r>
            <a:endParaRPr lang="zh-TW" altLang="en-US" sz="2000" dirty="0">
              <a:solidFill>
                <a:schemeClr val="accent6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Rectangle 15"/>
          <p:cNvSpPr txBox="1">
            <a:spLocks noChangeArrowheads="1"/>
          </p:cNvSpPr>
          <p:nvPr/>
        </p:nvSpPr>
        <p:spPr bwMode="auto">
          <a:xfrm>
            <a:off x="6723524" y="5325072"/>
            <a:ext cx="2997074" cy="678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marL="0" indent="0" algn="l" rtl="0" fontAlgn="base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1000" indent="-188913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+mn-lt"/>
              </a:defRPr>
            </a:lvl2pPr>
            <a:lvl3pPr marL="561975" indent="-179388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+mn-lt"/>
              </a:defRPr>
            </a:lvl3pPr>
            <a:lvl4pPr marL="768350" indent="-204788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+mn-lt"/>
              </a:defRPr>
            </a:lvl4pPr>
            <a:lvl5pPr marL="10509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</a:defRPr>
            </a:lvl5pPr>
            <a:lvl6pPr marL="15081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</a:defRPr>
            </a:lvl6pPr>
            <a:lvl7pPr marL="19653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</a:defRPr>
            </a:lvl7pPr>
            <a:lvl8pPr marL="24225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</a:defRPr>
            </a:lvl8pPr>
            <a:lvl9pPr marL="28797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簡報人： 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OOO 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職稱</a:t>
            </a:r>
            <a:endParaRPr lang="de-DE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標題 1"/>
          <p:cNvSpPr txBox="1">
            <a:spLocks/>
          </p:cNvSpPr>
          <p:nvPr/>
        </p:nvSpPr>
        <p:spPr>
          <a:xfrm>
            <a:off x="6178698" y="2969661"/>
            <a:ext cx="4086726" cy="200814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>
              <a:spcAft>
                <a:spcPts val="450"/>
              </a:spcAft>
            </a:pPr>
            <a:r>
              <a:rPr lang="zh-TW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公司</a:t>
            </a:r>
            <a:r>
              <a:rPr lang="en-US" altLang="zh-TW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LOGO</a:t>
            </a:r>
            <a:endParaRPr lang="en-US" altLang="zh-TW" sz="3600" b="1" dirty="0"/>
          </a:p>
        </p:txBody>
      </p:sp>
    </p:spTree>
    <p:extLst>
      <p:ext uri="{BB962C8B-B14F-4D97-AF65-F5344CB8AC3E}">
        <p14:creationId xmlns:p14="http://schemas.microsoft.com/office/powerpoint/2010/main" val="224710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Placeholder 1"/>
          <p:cNvSpPr txBox="1">
            <a:spLocks/>
          </p:cNvSpPr>
          <p:nvPr/>
        </p:nvSpPr>
        <p:spPr>
          <a:xfrm>
            <a:off x="1647417" y="33215"/>
            <a:ext cx="2427279" cy="469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2400" b="1" dirty="0">
                <a:solidFill>
                  <a:schemeClr val="bg1"/>
                </a:solidFill>
              </a:rPr>
              <a:t>前言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1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9336314" y="6492875"/>
            <a:ext cx="2743200" cy="365125"/>
          </a:xfrm>
        </p:spPr>
        <p:txBody>
          <a:bodyPr/>
          <a:lstStyle/>
          <a:p>
            <a:fld id="{55F5C682-4437-42FC-88FA-3681D4FFB8D1}" type="slidenum">
              <a:rPr lang="zh-TW" altLang="en-US" smtClean="0"/>
              <a:t>10</a:t>
            </a:fld>
            <a:endParaRPr lang="zh-TW" altLang="en-US" dirty="0"/>
          </a:p>
        </p:txBody>
      </p:sp>
      <p:sp>
        <p:nvSpPr>
          <p:cNvPr id="48" name="文本框 441">
            <a:extLst>
              <a:ext uri="{FF2B5EF4-FFF2-40B4-BE49-F238E27FC236}">
                <a16:creationId xmlns:a16="http://schemas.microsoft.com/office/drawing/2014/main" id="{1EC31F8E-7C07-40FF-8907-584BF9D7F9A4}"/>
              </a:ext>
            </a:extLst>
          </p:cNvPr>
          <p:cNvSpPr txBox="1"/>
          <p:nvPr/>
        </p:nvSpPr>
        <p:spPr>
          <a:xfrm>
            <a:off x="8610601" y="-15389"/>
            <a:ext cx="3581400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TW" altLang="en-US" sz="2000" b="1" dirty="0" smtClean="0">
                <a:solidFill>
                  <a:srgbClr val="FFFF00"/>
                </a:solidFill>
                <a:latin typeface="微軟正黑體" panose="020B0604030504040204" pitchFamily="34" charset="-120"/>
              </a:rPr>
              <a:t>整合</a:t>
            </a:r>
            <a:r>
              <a:rPr lang="zh-TW" altLang="en-US" sz="2000" b="1" dirty="0">
                <a:solidFill>
                  <a:srgbClr val="FFFF00"/>
                </a:solidFill>
                <a:latin typeface="微軟正黑體" panose="020B0604030504040204" pitchFamily="34" charset="-120"/>
              </a:rPr>
              <a:t>型</a:t>
            </a: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能源管理系統示範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輔導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文字版面配置區 1"/>
          <p:cNvSpPr txBox="1">
            <a:spLocks/>
          </p:cNvSpPr>
          <p:nvPr/>
        </p:nvSpPr>
        <p:spPr>
          <a:xfrm>
            <a:off x="-406400" y="245757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405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2.3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、申請廠商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企業管理及永續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策略 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不限頁數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85377"/>
              </p:ext>
            </p:extLst>
          </p:nvPr>
        </p:nvGraphicFramePr>
        <p:xfrm>
          <a:off x="415736" y="1554050"/>
          <a:ext cx="10751061" cy="1611870"/>
        </p:xfrm>
        <a:graphic>
          <a:graphicData uri="http://schemas.openxmlformats.org/drawingml/2006/table">
            <a:tbl>
              <a:tblPr firstRow="1" bandRow="1"/>
              <a:tblGrid>
                <a:gridCol w="10990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83543">
                  <a:extLst>
                    <a:ext uri="{9D8B030D-6E8A-4147-A177-3AD203B41FA5}">
                      <a16:colId xmlns:a16="http://schemas.microsoft.com/office/drawing/2014/main" val="3161348746"/>
                    </a:ext>
                  </a:extLst>
                </a:gridCol>
                <a:gridCol w="48332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72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/>
                      <a:r>
                        <a:rPr lang="zh-TW" altLang="en-US" sz="1600" b="1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計畫年度</a:t>
                      </a:r>
                      <a:endParaRPr lang="zh-TW" altLang="en-US" sz="16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/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政府計畫名稱</a:t>
                      </a:r>
                      <a:endParaRPr lang="zh-TW" altLang="en-US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9" marR="68589" marT="34295" marB="34295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內容說明</a:t>
                      </a:r>
                      <a:endParaRPr lang="zh-TW" altLang="en-US" sz="16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/>
                      <a:r>
                        <a:rPr lang="zh-TW" altLang="en-US" sz="16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執行單位</a:t>
                      </a:r>
                      <a:endParaRPr lang="zh-TW" altLang="en-US" sz="16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6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6" name="Rectangle 8"/>
          <p:cNvSpPr txBox="1">
            <a:spLocks noChangeArrowheads="1"/>
          </p:cNvSpPr>
          <p:nvPr/>
        </p:nvSpPr>
        <p:spPr>
          <a:xfrm>
            <a:off x="319315" y="1059230"/>
            <a:ext cx="11872686" cy="2466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400" b="1" dirty="0" smtClean="0">
                <a:latin typeface="微軟正黑體" panose="020B0604030504040204" pitchFamily="34" charset="-120"/>
              </a:rPr>
              <a:t>(1)</a:t>
            </a:r>
            <a:r>
              <a:rPr lang="zh-TW" altLang="zh-TW" sz="2400" b="1" dirty="0">
                <a:solidFill>
                  <a:srgbClr val="FF0000"/>
                </a:solidFill>
                <a:latin typeface="微軟正黑體" panose="020B0604030504040204" pitchFamily="34" charset="-120"/>
              </a:rPr>
              <a:t>近三年</a:t>
            </a:r>
            <a:r>
              <a:rPr lang="zh-TW" altLang="zh-TW" sz="2400" b="1" dirty="0">
                <a:latin typeface="微軟正黑體" panose="020B0604030504040204" pitchFamily="34" charset="-120"/>
              </a:rPr>
              <a:t>是否</a:t>
            </a:r>
            <a:r>
              <a:rPr lang="zh-TW" altLang="zh-TW" sz="2400" b="1" dirty="0">
                <a:solidFill>
                  <a:srgbClr val="0000FF"/>
                </a:solidFill>
                <a:latin typeface="微軟正黑體" panose="020B0604030504040204" pitchFamily="34" charset="-120"/>
              </a:rPr>
              <a:t>參與政府節能</a:t>
            </a:r>
            <a:r>
              <a:rPr lang="zh-TW" altLang="zh-TW" sz="2400" b="1" dirty="0">
                <a:latin typeface="微軟正黑體" panose="020B0604030504040204" pitchFamily="34" charset="-120"/>
              </a:rPr>
              <a:t>相關計畫</a:t>
            </a:r>
            <a:endParaRPr lang="en-US" altLang="zh-TW" sz="2400" b="1" dirty="0">
              <a:latin typeface="微軟正黑體" panose="020B0604030504040204" pitchFamily="34" charset="-120"/>
            </a:endParaRPr>
          </a:p>
        </p:txBody>
      </p:sp>
      <p:sp>
        <p:nvSpPr>
          <p:cNvPr id="18" name="Rectangle 8"/>
          <p:cNvSpPr txBox="1">
            <a:spLocks noChangeArrowheads="1"/>
          </p:cNvSpPr>
          <p:nvPr/>
        </p:nvSpPr>
        <p:spPr>
          <a:xfrm>
            <a:off x="319314" y="3208076"/>
            <a:ext cx="11872686" cy="2466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400" b="1" dirty="0" smtClean="0">
                <a:latin typeface="微軟正黑體" panose="020B0604030504040204" pitchFamily="34" charset="-120"/>
              </a:rPr>
              <a:t>(2)</a:t>
            </a:r>
            <a:r>
              <a:rPr lang="zh-TW" altLang="en-US" sz="2400" b="1" dirty="0">
                <a:latin typeface="微軟正黑體" panose="020B0604030504040204" pitchFamily="34" charset="-120"/>
              </a:rPr>
              <a:t>如何配合輔導計畫與教育訓練</a:t>
            </a:r>
            <a:r>
              <a:rPr lang="zh-TW" altLang="en-US" sz="2400" b="1" dirty="0" smtClean="0">
                <a:latin typeface="微軟正黑體" panose="020B0604030504040204" pitchFamily="34" charset="-120"/>
              </a:rPr>
              <a:t>課程</a:t>
            </a:r>
            <a:endParaRPr lang="en-US" altLang="zh-TW" sz="2400" b="1" dirty="0">
              <a:latin typeface="微軟正黑體" panose="020B0604030504040204" pitchFamily="34" charset="-12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991957"/>
              </p:ext>
            </p:extLst>
          </p:nvPr>
        </p:nvGraphicFramePr>
        <p:xfrm>
          <a:off x="592006" y="3650959"/>
          <a:ext cx="10574791" cy="2833152"/>
        </p:xfrm>
        <a:graphic>
          <a:graphicData uri="http://schemas.openxmlformats.org/drawingml/2006/table">
            <a:tbl>
              <a:tblPr firstRow="1" firstCol="1" bandRow="1"/>
              <a:tblGrid>
                <a:gridCol w="649521">
                  <a:extLst>
                    <a:ext uri="{9D8B030D-6E8A-4147-A177-3AD203B41FA5}">
                      <a16:colId xmlns:a16="http://schemas.microsoft.com/office/drawing/2014/main" val="2850466018"/>
                    </a:ext>
                  </a:extLst>
                </a:gridCol>
                <a:gridCol w="9925270">
                  <a:extLst>
                    <a:ext uri="{9D8B030D-6E8A-4147-A177-3AD203B41FA5}">
                      <a16:colId xmlns:a16="http://schemas.microsoft.com/office/drawing/2014/main" val="1857038356"/>
                    </a:ext>
                  </a:extLst>
                </a:gridCol>
              </a:tblGrid>
              <a:tr h="315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TW" sz="1600" b="1" kern="150" dirty="0" smtClean="0">
                          <a:solidFill>
                            <a:srgbClr val="000000"/>
                          </a:solidFill>
                          <a:effectLst/>
                          <a:latin typeface="MS Gothic" panose="020B0609070205080204" pitchFamily="49" charset="-128"/>
                          <a:ea typeface="標楷體" panose="03000509000000000000" pitchFamily="65" charset="-120"/>
                        </a:rPr>
                        <a:t>☐</a:t>
                      </a:r>
                      <a:endParaRPr lang="zh-TW" altLang="zh-TW" sz="1600" b="1" kern="15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配合計畫管理，提供相關輔導所必須之資料</a:t>
                      </a:r>
                    </a:p>
                  </a:txBody>
                  <a:tcPr marL="6350" marR="635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989794"/>
                  </a:ext>
                </a:extLst>
              </a:tr>
              <a:tr h="3149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 dirty="0">
                          <a:solidFill>
                            <a:srgbClr val="000000"/>
                          </a:solidFill>
                          <a:effectLst/>
                          <a:latin typeface="MS Gothic" panose="020B0609070205080204" pitchFamily="49" charset="-128"/>
                          <a:ea typeface="標楷體" panose="03000509000000000000" pitchFamily="65" charset="-120"/>
                        </a:rPr>
                        <a:t>☐</a:t>
                      </a:r>
                      <a:endParaRPr lang="zh-TW" sz="1600" b="1" kern="15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配合計畫推廣事項，如成果發表會等</a:t>
                      </a:r>
                    </a:p>
                  </a:txBody>
                  <a:tcPr marL="6350" marR="635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6327408"/>
                  </a:ext>
                </a:extLst>
              </a:tr>
              <a:tr h="32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solidFill>
                            <a:srgbClr val="000000"/>
                          </a:solidFill>
                          <a:effectLst/>
                          <a:latin typeface="MS Gothic" panose="020B0609070205080204" pitchFamily="49" charset="-128"/>
                          <a:ea typeface="標楷體" panose="03000509000000000000" pitchFamily="65" charset="-120"/>
                        </a:rPr>
                        <a:t>☐</a:t>
                      </a:r>
                      <a:endParaRPr lang="zh-TW" sz="1600" b="1" kern="15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未來</a:t>
                      </a:r>
                      <a:r>
                        <a:rPr lang="en-US" sz="1600" b="1" kern="15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</a:rPr>
                        <a:t>5</a:t>
                      </a:r>
                      <a:r>
                        <a:rPr lang="zh-TW" sz="1600" b="1" kern="15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</a:rPr>
                        <a:t>年</a:t>
                      </a: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配合提報能源管理改善方案及能源績效達成情形</a:t>
                      </a:r>
                    </a:p>
                  </a:txBody>
                  <a:tcPr marL="6350" marR="635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192390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solidFill>
                            <a:srgbClr val="000000"/>
                          </a:solidFill>
                          <a:effectLst/>
                          <a:latin typeface="MS Gothic" panose="020B0609070205080204" pitchFamily="49" charset="-128"/>
                          <a:ea typeface="標楷體" panose="03000509000000000000" pitchFamily="65" charset="-120"/>
                        </a:rPr>
                        <a:t>☐</a:t>
                      </a:r>
                      <a:endParaRPr lang="zh-TW" sz="1600" b="1" kern="15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製程部門願意配合參與計畫與相關訓練課程，以提升製程改善之可行性</a:t>
                      </a:r>
                    </a:p>
                  </a:txBody>
                  <a:tcPr marL="6350" marR="6350" marT="0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530805"/>
                  </a:ext>
                </a:extLst>
              </a:tr>
              <a:tr h="15735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solidFill>
                            <a:srgbClr val="000000"/>
                          </a:solidFill>
                          <a:effectLst/>
                          <a:latin typeface="MS Gothic" panose="020B0609070205080204" pitchFamily="49" charset="-128"/>
                          <a:ea typeface="標楷體" panose="03000509000000000000" pitchFamily="65" charset="-120"/>
                        </a:rPr>
                        <a:t>☐</a:t>
                      </a:r>
                      <a:endParaRPr lang="zh-TW" sz="1600" b="1" kern="15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其他</a:t>
                      </a:r>
                      <a:r>
                        <a:rPr lang="en-US" sz="1600" b="1" kern="150" dirty="0"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請詳述</a:t>
                      </a:r>
                      <a:r>
                        <a:rPr lang="en-US" sz="1600" b="1" kern="150" dirty="0">
                          <a:effectLst/>
                          <a:latin typeface="+mj-ea"/>
                          <a:ea typeface="+mj-ea"/>
                        </a:rPr>
                        <a:t>)</a:t>
                      </a: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：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TW" sz="1600" b="1" kern="1200" dirty="0" smtClean="0">
                          <a:solidFill>
                            <a:srgbClr val="FF6600"/>
                          </a:solidFill>
                          <a:latin typeface="+mj-ea"/>
                          <a:ea typeface="+mj-ea"/>
                          <a:cs typeface="+mn-cs"/>
                        </a:rPr>
                        <a:t>(</a:t>
                      </a:r>
                      <a:r>
                        <a:rPr lang="zh-TW" altLang="en-US" sz="1600" b="1" kern="1200" dirty="0" smtClean="0">
                          <a:solidFill>
                            <a:srgbClr val="FF6600"/>
                          </a:solidFill>
                          <a:latin typeface="+mj-ea"/>
                          <a:ea typeface="+mj-ea"/>
                          <a:cs typeface="+mn-cs"/>
                        </a:rPr>
                        <a:t>參考，請自行補充</a:t>
                      </a:r>
                      <a:r>
                        <a:rPr lang="en-US" altLang="zh-TW" sz="1600" b="1" kern="1200" dirty="0" smtClean="0">
                          <a:solidFill>
                            <a:srgbClr val="FF6600"/>
                          </a:solidFill>
                          <a:latin typeface="+mj-ea"/>
                          <a:ea typeface="+mj-ea"/>
                          <a:cs typeface="+mn-cs"/>
                        </a:rPr>
                        <a:t>)</a:t>
                      </a:r>
                      <a:endParaRPr lang="en-US" sz="1600" b="1" kern="1200" dirty="0" smtClean="0">
                        <a:solidFill>
                          <a:srgbClr val="FF6600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rgbClr val="FF6600"/>
                          </a:solidFill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r>
                        <a:rPr lang="en-US" sz="1600" b="1" kern="1200" dirty="0">
                          <a:solidFill>
                            <a:srgbClr val="FF6600"/>
                          </a:solidFill>
                          <a:latin typeface="+mj-ea"/>
                          <a:ea typeface="+mj-ea"/>
                          <a:cs typeface="+mn-cs"/>
                        </a:rPr>
                        <a:t>.</a:t>
                      </a:r>
                      <a:r>
                        <a:rPr lang="zh-TW" sz="1600" b="1" kern="1200" dirty="0">
                          <a:solidFill>
                            <a:srgbClr val="FF6600"/>
                          </a:solidFill>
                          <a:latin typeface="+mj-ea"/>
                          <a:ea typeface="+mj-ea"/>
                          <a:cs typeface="+mn-cs"/>
                        </a:rPr>
                        <a:t>已成立能管推動團隊，其管理與規劃工作分配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FF6600"/>
                          </a:solidFill>
                          <a:latin typeface="+mj-ea"/>
                          <a:ea typeface="+mj-ea"/>
                          <a:cs typeface="+mn-cs"/>
                        </a:rPr>
                        <a:t>2.</a:t>
                      </a:r>
                      <a:r>
                        <a:rPr lang="zh-TW" sz="1600" b="1" kern="1200" dirty="0">
                          <a:solidFill>
                            <a:srgbClr val="FF6600"/>
                          </a:solidFill>
                          <a:latin typeface="+mj-ea"/>
                          <a:ea typeface="+mj-ea"/>
                          <a:cs typeface="+mn-cs"/>
                        </a:rPr>
                        <a:t>廠內設備管理與保養機制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FF6600"/>
                          </a:solidFill>
                          <a:latin typeface="+mj-ea"/>
                          <a:ea typeface="+mj-ea"/>
                          <a:cs typeface="+mn-cs"/>
                        </a:rPr>
                        <a:t>3.</a:t>
                      </a:r>
                      <a:r>
                        <a:rPr lang="zh-TW" sz="1600" b="1" kern="1200" dirty="0">
                          <a:solidFill>
                            <a:srgbClr val="FF6600"/>
                          </a:solidFill>
                          <a:latin typeface="+mj-ea"/>
                          <a:ea typeface="+mj-ea"/>
                          <a:cs typeface="+mn-cs"/>
                        </a:rPr>
                        <a:t>文件發行、規劃訓練等工作項</a:t>
                      </a:r>
                      <a:r>
                        <a:rPr lang="en-US" sz="1600" b="1" kern="1200" dirty="0">
                          <a:solidFill>
                            <a:srgbClr val="FF6600"/>
                          </a:solidFill>
                          <a:latin typeface="+mj-ea"/>
                          <a:ea typeface="+mj-ea"/>
                          <a:cs typeface="+mn-cs"/>
                        </a:rPr>
                        <a:t>…</a:t>
                      </a:r>
                      <a:endParaRPr lang="zh-TW" sz="1600" b="1" kern="1200" dirty="0">
                        <a:solidFill>
                          <a:srgbClr val="FF6600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FF6600"/>
                          </a:solidFill>
                          <a:latin typeface="+mj-ea"/>
                          <a:ea typeface="+mj-ea"/>
                          <a:cs typeface="+mn-cs"/>
                        </a:rPr>
                        <a:t>4.</a:t>
                      </a:r>
                      <a:r>
                        <a:rPr lang="zh-TW" sz="1600" b="1" kern="1200" dirty="0">
                          <a:solidFill>
                            <a:srgbClr val="FF6600"/>
                          </a:solidFill>
                          <a:latin typeface="+mj-ea"/>
                          <a:ea typeface="+mj-ea"/>
                          <a:cs typeface="+mn-cs"/>
                        </a:rPr>
                        <a:t>未來能管推隊規劃</a:t>
                      </a:r>
                    </a:p>
                  </a:txBody>
                  <a:tcPr marL="6350" marR="635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8401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644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Placeholder 1"/>
          <p:cNvSpPr txBox="1">
            <a:spLocks/>
          </p:cNvSpPr>
          <p:nvPr/>
        </p:nvSpPr>
        <p:spPr>
          <a:xfrm>
            <a:off x="1647417" y="33215"/>
            <a:ext cx="2427279" cy="469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2400" b="1" dirty="0">
                <a:solidFill>
                  <a:schemeClr val="bg1"/>
                </a:solidFill>
              </a:rPr>
              <a:t>前言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1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9336314" y="6492875"/>
            <a:ext cx="2743200" cy="365125"/>
          </a:xfrm>
        </p:spPr>
        <p:txBody>
          <a:bodyPr/>
          <a:lstStyle/>
          <a:p>
            <a:fld id="{55F5C682-4437-42FC-88FA-3681D4FFB8D1}" type="slidenum">
              <a:rPr lang="zh-TW" altLang="en-US" smtClean="0"/>
              <a:t>11</a:t>
            </a:fld>
            <a:endParaRPr lang="zh-TW" altLang="en-US" dirty="0"/>
          </a:p>
        </p:txBody>
      </p:sp>
      <p:sp>
        <p:nvSpPr>
          <p:cNvPr id="48" name="文本框 441">
            <a:extLst>
              <a:ext uri="{FF2B5EF4-FFF2-40B4-BE49-F238E27FC236}">
                <a16:creationId xmlns:a16="http://schemas.microsoft.com/office/drawing/2014/main" id="{1EC31F8E-7C07-40FF-8907-584BF9D7F9A4}"/>
              </a:ext>
            </a:extLst>
          </p:cNvPr>
          <p:cNvSpPr txBox="1"/>
          <p:nvPr/>
        </p:nvSpPr>
        <p:spPr>
          <a:xfrm>
            <a:off x="8610601" y="-15389"/>
            <a:ext cx="3581400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TW" altLang="en-US" sz="2000" b="1" dirty="0" smtClean="0">
                <a:solidFill>
                  <a:srgbClr val="FFFF00"/>
                </a:solidFill>
                <a:latin typeface="微軟正黑體" panose="020B0604030504040204" pitchFamily="34" charset="-120"/>
              </a:rPr>
              <a:t>整合</a:t>
            </a:r>
            <a:r>
              <a:rPr lang="zh-TW" altLang="en-US" sz="2000" b="1" dirty="0">
                <a:solidFill>
                  <a:srgbClr val="FFFF00"/>
                </a:solidFill>
                <a:latin typeface="微軟正黑體" panose="020B0604030504040204" pitchFamily="34" charset="-120"/>
              </a:rPr>
              <a:t>型</a:t>
            </a: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能源管理系統示範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輔導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文字版面配置區 1"/>
          <p:cNvSpPr txBox="1">
            <a:spLocks/>
          </p:cNvSpPr>
          <p:nvPr/>
        </p:nvSpPr>
        <p:spPr>
          <a:xfrm>
            <a:off x="-406400" y="245757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405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2.3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、申請廠商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企業管理及永續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策略 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不限頁數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Rectangle 8"/>
          <p:cNvSpPr txBox="1">
            <a:spLocks noChangeArrowheads="1"/>
          </p:cNvSpPr>
          <p:nvPr/>
        </p:nvSpPr>
        <p:spPr>
          <a:xfrm>
            <a:off x="319315" y="1059230"/>
            <a:ext cx="11872686" cy="2466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400" b="1" dirty="0" smtClean="0">
                <a:latin typeface="微軟正黑體" panose="020B0604030504040204" pitchFamily="34" charset="-120"/>
              </a:rPr>
              <a:t>(3) </a:t>
            </a:r>
            <a:r>
              <a:rPr lang="zh-TW" altLang="en-US" sz="2400" b="1" dirty="0" smtClean="0">
                <a:latin typeface="微軟正黑體" panose="020B0604030504040204" pitchFamily="34" charset="-120"/>
              </a:rPr>
              <a:t>管理</a:t>
            </a:r>
            <a:r>
              <a:rPr lang="zh-TW" altLang="en-US" sz="2400" b="1" dirty="0">
                <a:latin typeface="微軟正黑體" panose="020B0604030504040204" pitchFamily="34" charset="-120"/>
              </a:rPr>
              <a:t>制度建置</a:t>
            </a:r>
            <a:r>
              <a:rPr lang="zh-TW" altLang="en-US" sz="2400" b="1" dirty="0" smtClean="0">
                <a:latin typeface="微軟正黑體" panose="020B0604030504040204" pitchFamily="34" charset="-120"/>
              </a:rPr>
              <a:t>情形</a:t>
            </a:r>
            <a:endParaRPr lang="en-US" altLang="zh-TW" sz="2400" b="1" dirty="0">
              <a:latin typeface="微軟正黑體" panose="020B0604030504040204" pitchFamily="34" charset="-120"/>
            </a:endParaRPr>
          </a:p>
        </p:txBody>
      </p:sp>
      <p:sp>
        <p:nvSpPr>
          <p:cNvPr id="18" name="Rectangle 8"/>
          <p:cNvSpPr txBox="1">
            <a:spLocks noChangeArrowheads="1"/>
          </p:cNvSpPr>
          <p:nvPr/>
        </p:nvSpPr>
        <p:spPr>
          <a:xfrm>
            <a:off x="319315" y="3020703"/>
            <a:ext cx="6284685" cy="28855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400" b="1" dirty="0" smtClean="0">
                <a:latin typeface="微軟正黑體" panose="020B0604030504040204" pitchFamily="34" charset="-120"/>
              </a:rPr>
              <a:t>(4)</a:t>
            </a:r>
            <a:r>
              <a:rPr lang="zh-TW" altLang="en-US" sz="2400" b="1" dirty="0" smtClean="0">
                <a:latin typeface="微軟正黑體" panose="020B0604030504040204" pitchFamily="34" charset="-120"/>
              </a:rPr>
              <a:t>企業</a:t>
            </a:r>
            <a:r>
              <a:rPr lang="zh-TW" altLang="en-US" sz="2400" b="1" dirty="0">
                <a:latin typeface="微軟正黑體" panose="020B0604030504040204" pitchFamily="34" charset="-120"/>
              </a:rPr>
              <a:t>永續及節能減碳相關議題參與</a:t>
            </a:r>
            <a:r>
              <a:rPr lang="zh-TW" altLang="en-US" sz="2400" b="1" dirty="0" smtClean="0">
                <a:latin typeface="微軟正黑體" panose="020B0604030504040204" pitchFamily="34" charset="-120"/>
              </a:rPr>
              <a:t>情形</a:t>
            </a:r>
            <a:endParaRPr lang="en-US" altLang="zh-TW" sz="2400" b="1" dirty="0">
              <a:latin typeface="微軟正黑體" panose="020B0604030504040204" pitchFamily="34" charset="-12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578987"/>
              </p:ext>
            </p:extLst>
          </p:nvPr>
        </p:nvGraphicFramePr>
        <p:xfrm>
          <a:off x="508003" y="1502050"/>
          <a:ext cx="11088910" cy="1402302"/>
        </p:xfrm>
        <a:graphic>
          <a:graphicData uri="http://schemas.openxmlformats.org/drawingml/2006/table">
            <a:tbl>
              <a:tblPr firstRow="1" bandRow="1"/>
              <a:tblGrid>
                <a:gridCol w="15965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36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65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14286">
                  <a:extLst>
                    <a:ext uri="{9D8B030D-6E8A-4147-A177-3AD203B41FA5}">
                      <a16:colId xmlns:a16="http://schemas.microsoft.com/office/drawing/2014/main" val="1777092074"/>
                    </a:ext>
                  </a:extLst>
                </a:gridCol>
                <a:gridCol w="3947884">
                  <a:extLst>
                    <a:ext uri="{9D8B030D-6E8A-4147-A177-3AD203B41FA5}">
                      <a16:colId xmlns:a16="http://schemas.microsoft.com/office/drawing/2014/main" val="1147860872"/>
                    </a:ext>
                  </a:extLst>
                </a:gridCol>
              </a:tblGrid>
              <a:tr h="319924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管理制度標準類別</a:t>
                      </a:r>
                      <a:endParaRPr lang="zh-TW" altLang="en-US" sz="1800" b="1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b="1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b="1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27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kern="15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☐ ISO 9001</a:t>
                      </a:r>
                      <a:endParaRPr lang="zh-TW" sz="2000" b="1" kern="150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kern="15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☐ ISO 14001</a:t>
                      </a:r>
                      <a:endParaRPr lang="zh-TW" sz="2000" b="1" kern="150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kern="15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☐  ISO 14046</a:t>
                      </a:r>
                      <a:endParaRPr lang="zh-TW" sz="2000" b="1" kern="150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kern="15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☐ ISO 14067    </a:t>
                      </a:r>
                      <a:endParaRPr lang="zh-TW" sz="2000" b="1" kern="150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kern="15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Segoe UI Symbol" panose="020B0502040204020203" pitchFamily="34" charset="0"/>
                        </a:rPr>
                        <a:t>☐</a:t>
                      </a:r>
                      <a:r>
                        <a:rPr lang="zh-TW" altLang="en-US" sz="2000" b="1" kern="15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其他</a:t>
                      </a:r>
                      <a:r>
                        <a:rPr lang="zh-TW" altLang="zh-TW" sz="2000" b="1" kern="15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系統</a:t>
                      </a:r>
                      <a:endParaRPr lang="en-US" altLang="zh-TW" sz="2000" b="1" kern="150" dirty="0" smtClean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b="1" kern="150" dirty="0" smtClean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sz="2000" b="1" kern="15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27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kern="15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☐ ISO 46001</a:t>
                      </a:r>
                      <a:endParaRPr lang="zh-TW" sz="2000" b="1" kern="15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kern="15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☐ PAS 2050</a:t>
                      </a:r>
                      <a:endParaRPr lang="zh-TW" sz="2000" b="1" kern="15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kern="15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☐ ISO 45001</a:t>
                      </a:r>
                      <a:endParaRPr lang="zh-TW" sz="2000" b="1" kern="15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1" kern="15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☐ ISO 27001</a:t>
                      </a:r>
                      <a:endParaRPr lang="zh-TW" sz="2000" b="1" kern="150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TW" sz="2000" b="1" kern="15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142045"/>
              </p:ext>
            </p:extLst>
          </p:nvPr>
        </p:nvGraphicFramePr>
        <p:xfrm>
          <a:off x="508003" y="3555999"/>
          <a:ext cx="11030854" cy="2438844"/>
        </p:xfrm>
        <a:graphic>
          <a:graphicData uri="http://schemas.openxmlformats.org/drawingml/2006/table">
            <a:tbl>
              <a:tblPr firstRow="1" bandRow="1"/>
              <a:tblGrid>
                <a:gridCol w="31786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7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77028">
                  <a:extLst>
                    <a:ext uri="{9D8B030D-6E8A-4147-A177-3AD203B41FA5}">
                      <a16:colId xmlns:a16="http://schemas.microsoft.com/office/drawing/2014/main" val="1147860872"/>
                    </a:ext>
                  </a:extLst>
                </a:gridCol>
              </a:tblGrid>
              <a:tr h="329296"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相關議題類別</a:t>
                      </a:r>
                      <a:endParaRPr lang="zh-TW" altLang="en-US" sz="1800" b="1" kern="1200" dirty="0" smtClean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b="1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271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b="1" kern="15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☐ </a:t>
                      </a:r>
                      <a:r>
                        <a:rPr lang="zh-TW" sz="2000" b="1" kern="15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企業永續報告</a:t>
                      </a:r>
                      <a:r>
                        <a:rPr lang="en-US" sz="2000" b="1" kern="15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(CSR)</a:t>
                      </a:r>
                      <a:endParaRPr lang="zh-TW" sz="2000" b="1" kern="150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b="1" kern="15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☐ </a:t>
                      </a:r>
                      <a:r>
                        <a:rPr lang="zh-TW" sz="2000" b="1" kern="15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道瓊永續指數</a:t>
                      </a:r>
                      <a:r>
                        <a:rPr lang="en-US" sz="2000" b="1" kern="15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(DJSI)</a:t>
                      </a:r>
                      <a:endParaRPr lang="zh-TW" sz="2000" b="1" kern="15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kern="15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Segoe UI Symbol" panose="020B0502040204020203" pitchFamily="34" charset="0"/>
                        </a:rPr>
                        <a:t>☐</a:t>
                      </a:r>
                      <a:r>
                        <a:rPr lang="zh-TW" altLang="en-US" sz="2000" b="1" kern="15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其他</a:t>
                      </a:r>
                      <a:r>
                        <a:rPr lang="zh-TW" altLang="zh-TW" sz="2000" b="1" kern="15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系統</a:t>
                      </a:r>
                      <a:endParaRPr lang="en-US" altLang="zh-TW" sz="2000" b="1" kern="150" dirty="0" smtClean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b="1" kern="150" dirty="0" smtClean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b="1" kern="150" dirty="0" smtClean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b="1" kern="150" dirty="0" smtClean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b="1" kern="150" dirty="0" smtClean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sz="2000" b="1" kern="15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271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b="1" kern="15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☐ </a:t>
                      </a:r>
                      <a:r>
                        <a:rPr lang="zh-TW" sz="2000" b="1" kern="15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碳揭露專案</a:t>
                      </a:r>
                      <a:r>
                        <a:rPr lang="en-US" sz="2000" b="1" kern="15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(CDP)</a:t>
                      </a:r>
                      <a:endParaRPr lang="zh-TW" sz="2000" b="1" kern="150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b="1" kern="15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☐ </a:t>
                      </a:r>
                      <a:r>
                        <a:rPr lang="zh-TW" sz="2000" b="1" kern="15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氣候變遷相關財務揭露</a:t>
                      </a:r>
                      <a:r>
                        <a:rPr lang="en-US" sz="2000" b="1" kern="15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(TCFD)</a:t>
                      </a:r>
                      <a:endParaRPr lang="zh-TW" sz="2000" b="1" kern="150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TW" sz="2000" b="1" kern="15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8271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b="1" kern="15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☐ </a:t>
                      </a:r>
                      <a:r>
                        <a:rPr lang="zh-TW" sz="2000" b="1" kern="15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科學基礎碳目標</a:t>
                      </a:r>
                      <a:r>
                        <a:rPr lang="en-US" sz="2000" b="1" kern="15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(SBT)</a:t>
                      </a:r>
                      <a:endParaRPr lang="zh-TW" sz="2000" b="1" kern="15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b="1" kern="15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☐ </a:t>
                      </a:r>
                      <a:r>
                        <a:rPr lang="zh-TW" sz="2000" b="1" kern="15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再生能源建置與參與再生能源憑證交易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sz="2000" b="1" kern="15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1811102"/>
                  </a:ext>
                </a:extLst>
              </a:tr>
              <a:tr h="518271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b="1" kern="15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☐</a:t>
                      </a:r>
                      <a:r>
                        <a:rPr lang="zh-TW" sz="2000" b="1" kern="15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內部碳定價</a:t>
                      </a:r>
                      <a:r>
                        <a:rPr lang="en-US" sz="2000" b="1" kern="15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(ICP)</a:t>
                      </a:r>
                      <a:endParaRPr lang="zh-TW" sz="2000" b="1" kern="15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000" b="1" kern="15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☐</a:t>
                      </a:r>
                      <a:r>
                        <a:rPr lang="zh-TW" sz="2000" b="1" kern="15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其他</a:t>
                      </a:r>
                      <a:r>
                        <a:rPr lang="en-US" sz="2000" b="1" kern="150" dirty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:__________________________</a:t>
                      </a:r>
                      <a:endParaRPr lang="zh-TW" sz="2000" b="1" kern="150" dirty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sz="2000" b="1" kern="15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2381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352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Placeholder 1"/>
          <p:cNvSpPr txBox="1">
            <a:spLocks/>
          </p:cNvSpPr>
          <p:nvPr/>
        </p:nvSpPr>
        <p:spPr>
          <a:xfrm>
            <a:off x="1647417" y="33215"/>
            <a:ext cx="2427279" cy="469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2400" b="1" dirty="0">
                <a:solidFill>
                  <a:schemeClr val="bg1"/>
                </a:solidFill>
              </a:rPr>
              <a:t>前言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1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9336314" y="6492875"/>
            <a:ext cx="2743200" cy="365125"/>
          </a:xfrm>
        </p:spPr>
        <p:txBody>
          <a:bodyPr/>
          <a:lstStyle/>
          <a:p>
            <a:fld id="{55F5C682-4437-42FC-88FA-3681D4FFB8D1}" type="slidenum">
              <a:rPr lang="zh-TW" altLang="en-US" smtClean="0"/>
              <a:t>12</a:t>
            </a:fld>
            <a:endParaRPr lang="zh-TW" altLang="en-US" dirty="0"/>
          </a:p>
        </p:txBody>
      </p:sp>
      <p:sp>
        <p:nvSpPr>
          <p:cNvPr id="48" name="文本框 441">
            <a:extLst>
              <a:ext uri="{FF2B5EF4-FFF2-40B4-BE49-F238E27FC236}">
                <a16:creationId xmlns:a16="http://schemas.microsoft.com/office/drawing/2014/main" id="{1EC31F8E-7C07-40FF-8907-584BF9D7F9A4}"/>
              </a:ext>
            </a:extLst>
          </p:cNvPr>
          <p:cNvSpPr txBox="1"/>
          <p:nvPr/>
        </p:nvSpPr>
        <p:spPr>
          <a:xfrm>
            <a:off x="8610601" y="-15389"/>
            <a:ext cx="3581400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TW" altLang="en-US" sz="2000" b="1" dirty="0" smtClean="0">
                <a:solidFill>
                  <a:srgbClr val="FFFF00"/>
                </a:solidFill>
                <a:latin typeface="微軟正黑體" panose="020B0604030504040204" pitchFamily="34" charset="-120"/>
              </a:rPr>
              <a:t>整合</a:t>
            </a:r>
            <a:r>
              <a:rPr lang="zh-TW" altLang="en-US" sz="2000" b="1" dirty="0">
                <a:solidFill>
                  <a:srgbClr val="FFFF00"/>
                </a:solidFill>
                <a:latin typeface="微軟正黑體" panose="020B0604030504040204" pitchFamily="34" charset="-120"/>
              </a:rPr>
              <a:t>型</a:t>
            </a: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能源管理系統示範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輔導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文字版面配置區 1"/>
          <p:cNvSpPr txBox="1">
            <a:spLocks/>
          </p:cNvSpPr>
          <p:nvPr/>
        </p:nvSpPr>
        <p:spPr>
          <a:xfrm>
            <a:off x="-406400" y="245757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405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2.4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、申請廠商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溫室氣體盤查執行狀況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不限頁數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Rectangle 8"/>
          <p:cNvSpPr txBox="1">
            <a:spLocks noChangeArrowheads="1"/>
          </p:cNvSpPr>
          <p:nvPr/>
        </p:nvSpPr>
        <p:spPr>
          <a:xfrm>
            <a:off x="319314" y="1057972"/>
            <a:ext cx="11872686" cy="2466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400" b="1" dirty="0" smtClean="0">
                <a:latin typeface="微軟正黑體" panose="020B0604030504040204" pitchFamily="34" charset="-120"/>
              </a:rPr>
              <a:t>(1</a:t>
            </a:r>
            <a:r>
              <a:rPr lang="zh-TW" altLang="en-US" sz="2400" b="1" dirty="0" smtClean="0">
                <a:latin typeface="微軟正黑體" panose="020B0604030504040204" pitchFamily="34" charset="-120"/>
              </a:rPr>
              <a:t>、</a:t>
            </a:r>
            <a:r>
              <a:rPr lang="en-US" altLang="zh-TW" sz="2400" b="1" dirty="0" smtClean="0">
                <a:latin typeface="微軟正黑體" panose="020B0604030504040204" pitchFamily="34" charset="-120"/>
              </a:rPr>
              <a:t>2)</a:t>
            </a:r>
            <a:r>
              <a:rPr lang="zh-TW" altLang="en-US" sz="2400" b="1" dirty="0" smtClean="0">
                <a:latin typeface="微軟正黑體" panose="020B0604030504040204" pitchFamily="34" charset="-120"/>
              </a:rPr>
              <a:t>溫室氣體盤查執行狀況</a:t>
            </a:r>
            <a:r>
              <a:rPr lang="en-US" altLang="zh-TW" sz="2400" b="1" dirty="0" smtClean="0">
                <a:latin typeface="微軟正黑體" panose="020B0604030504040204" pitchFamily="34" charset="-120"/>
              </a:rPr>
              <a:t>/</a:t>
            </a:r>
            <a:r>
              <a:rPr lang="zh-TW" altLang="en-US" sz="2400" b="1" dirty="0" smtClean="0">
                <a:latin typeface="微軟正黑體" panose="020B0604030504040204" pitchFamily="34" charset="-120"/>
              </a:rPr>
              <a:t>是否進行查證</a:t>
            </a:r>
            <a:endParaRPr lang="en-US" altLang="zh-TW" sz="2400" b="1" dirty="0">
              <a:latin typeface="微軟正黑體" panose="020B0604030504040204" pitchFamily="34" charset="-120"/>
            </a:endParaRPr>
          </a:p>
        </p:txBody>
      </p:sp>
      <p:sp>
        <p:nvSpPr>
          <p:cNvPr id="18" name="Rectangle 8"/>
          <p:cNvSpPr txBox="1">
            <a:spLocks noChangeArrowheads="1"/>
          </p:cNvSpPr>
          <p:nvPr/>
        </p:nvSpPr>
        <p:spPr>
          <a:xfrm>
            <a:off x="319314" y="2415688"/>
            <a:ext cx="6284685" cy="28855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400" b="1" dirty="0" smtClean="0">
                <a:latin typeface="微軟正黑體" panose="020B0604030504040204" pitchFamily="34" charset="-120"/>
              </a:rPr>
              <a:t>(3)</a:t>
            </a:r>
            <a:r>
              <a:rPr lang="zh-TW" altLang="zh-TW" sz="2400" b="1" dirty="0">
                <a:latin typeface="微軟正黑體" panose="020B0604030504040204" pitchFamily="34" charset="-120"/>
              </a:rPr>
              <a:t>溫室氣體盤查</a:t>
            </a:r>
            <a:r>
              <a:rPr lang="zh-TW" altLang="zh-TW" sz="2400" b="1" dirty="0" smtClean="0">
                <a:latin typeface="微軟正黑體" panose="020B0604030504040204" pitchFamily="34" charset="-120"/>
              </a:rPr>
              <a:t>調查</a:t>
            </a:r>
            <a:endParaRPr lang="en-US" altLang="zh-TW" sz="2400" b="1" dirty="0">
              <a:latin typeface="微軟正黑體" panose="020B0604030504040204" pitchFamily="34" charset="-120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791099"/>
              </p:ext>
            </p:extLst>
          </p:nvPr>
        </p:nvGraphicFramePr>
        <p:xfrm>
          <a:off x="415736" y="1484226"/>
          <a:ext cx="11137635" cy="896117"/>
        </p:xfrm>
        <a:graphic>
          <a:graphicData uri="http://schemas.openxmlformats.org/drawingml/2006/table">
            <a:tbl>
              <a:tblPr firstRow="1" bandRow="1"/>
              <a:tblGrid>
                <a:gridCol w="43304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/>
                      <a:r>
                        <a:rPr lang="zh-TW" alt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/>
                          <a:ea typeface="微軟正黑體"/>
                          <a:cs typeface="+mn-cs"/>
                        </a:rPr>
                        <a:t>盤查年度</a:t>
                      </a:r>
                      <a:endParaRPr lang="zh-TW" altLang="en-US" sz="1800" b="1" kern="1200" dirty="0">
                        <a:solidFill>
                          <a:schemeClr val="lt1"/>
                        </a:solidFill>
                        <a:effectLst/>
                        <a:latin typeface="Times New Roman"/>
                        <a:ea typeface="微軟正黑體"/>
                        <a:cs typeface="+mn-cs"/>
                      </a:endParaRPr>
                    </a:p>
                  </a:txBody>
                  <a:tcPr marL="68589" marR="68589" marT="34295" marB="34295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/>
                      <a:r>
                        <a:rPr lang="zh-TW" alt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/>
                          <a:ea typeface="微軟正黑體"/>
                          <a:cs typeface="+mn-cs"/>
                        </a:rPr>
                        <a:t>驗證</a:t>
                      </a:r>
                      <a:r>
                        <a:rPr lang="zh-TW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/>
                          <a:ea typeface="微軟正黑體"/>
                          <a:cs typeface="+mn-cs"/>
                        </a:rPr>
                        <a:t>單位</a:t>
                      </a:r>
                      <a:endParaRPr lang="zh-TW" altLang="en-US" sz="1800" b="1" kern="1200" dirty="0">
                        <a:solidFill>
                          <a:schemeClr val="lt1"/>
                        </a:solidFill>
                        <a:effectLst/>
                        <a:latin typeface="Times New Roman"/>
                        <a:ea typeface="微軟正黑體"/>
                        <a:cs typeface="+mn-cs"/>
                      </a:endParaRPr>
                    </a:p>
                  </a:txBody>
                  <a:tcPr marL="68589" marR="68589" marT="34295" marB="34295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8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TW" sz="2000" b="1" kern="1200" dirty="0" smtClean="0">
                          <a:solidFill>
                            <a:srgbClr val="FF66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EX:105~111 or </a:t>
                      </a:r>
                      <a:r>
                        <a:rPr lang="zh-TW" altLang="en-US" sz="2000" b="1" kern="1200" dirty="0" smtClean="0">
                          <a:solidFill>
                            <a:srgbClr val="FF66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無，預計盤查</a:t>
                      </a:r>
                      <a:r>
                        <a:rPr lang="en-US" altLang="zh-TW" sz="2000" b="1" kern="1200" dirty="0" smtClean="0">
                          <a:solidFill>
                            <a:srgbClr val="FF66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112</a:t>
                      </a: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TW" sz="2000" b="1" kern="1200" dirty="0" smtClean="0">
                          <a:solidFill>
                            <a:srgbClr val="FF66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SGS</a:t>
                      </a:r>
                      <a:r>
                        <a:rPr lang="zh-TW" altLang="en-US" sz="2000" b="1" kern="1200" dirty="0" smtClean="0">
                          <a:solidFill>
                            <a:srgbClr val="FF66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、</a:t>
                      </a:r>
                      <a:r>
                        <a:rPr lang="en-US" altLang="zh-TW" sz="2000" b="1" kern="1200" dirty="0" smtClean="0">
                          <a:solidFill>
                            <a:srgbClr val="FF66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BSI</a:t>
                      </a:r>
                      <a:r>
                        <a:rPr lang="zh-TW" altLang="en-US" sz="2000" b="1" kern="1200" dirty="0" smtClean="0">
                          <a:solidFill>
                            <a:srgbClr val="FF66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等</a:t>
                      </a:r>
                      <a:endParaRPr lang="zh-TW" sz="2000" b="1" kern="1200" dirty="0">
                        <a:solidFill>
                          <a:srgbClr val="FF66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372670"/>
              </p:ext>
            </p:extLst>
          </p:nvPr>
        </p:nvGraphicFramePr>
        <p:xfrm>
          <a:off x="415736" y="2858019"/>
          <a:ext cx="11253025" cy="1412240"/>
        </p:xfrm>
        <a:graphic>
          <a:graphicData uri="http://schemas.openxmlformats.org/drawingml/2006/table">
            <a:tbl>
              <a:tblPr firstRow="1" firstCol="1" bandRow="1"/>
              <a:tblGrid>
                <a:gridCol w="585025">
                  <a:extLst>
                    <a:ext uri="{9D8B030D-6E8A-4147-A177-3AD203B41FA5}">
                      <a16:colId xmlns:a16="http://schemas.microsoft.com/office/drawing/2014/main" val="3308631857"/>
                    </a:ext>
                  </a:extLst>
                </a:gridCol>
                <a:gridCol w="1567543">
                  <a:extLst>
                    <a:ext uri="{9D8B030D-6E8A-4147-A177-3AD203B41FA5}">
                      <a16:colId xmlns:a16="http://schemas.microsoft.com/office/drawing/2014/main" val="2399322784"/>
                    </a:ext>
                  </a:extLst>
                </a:gridCol>
                <a:gridCol w="1045028">
                  <a:extLst>
                    <a:ext uri="{9D8B030D-6E8A-4147-A177-3AD203B41FA5}">
                      <a16:colId xmlns:a16="http://schemas.microsoft.com/office/drawing/2014/main" val="3831196434"/>
                    </a:ext>
                  </a:extLst>
                </a:gridCol>
                <a:gridCol w="1915886">
                  <a:extLst>
                    <a:ext uri="{9D8B030D-6E8A-4147-A177-3AD203B41FA5}">
                      <a16:colId xmlns:a16="http://schemas.microsoft.com/office/drawing/2014/main" val="1153035863"/>
                    </a:ext>
                  </a:extLst>
                </a:gridCol>
                <a:gridCol w="1436914">
                  <a:extLst>
                    <a:ext uri="{9D8B030D-6E8A-4147-A177-3AD203B41FA5}">
                      <a16:colId xmlns:a16="http://schemas.microsoft.com/office/drawing/2014/main" val="2953373338"/>
                    </a:ext>
                  </a:extLst>
                </a:gridCol>
                <a:gridCol w="1001486">
                  <a:extLst>
                    <a:ext uri="{9D8B030D-6E8A-4147-A177-3AD203B41FA5}">
                      <a16:colId xmlns:a16="http://schemas.microsoft.com/office/drawing/2014/main" val="3760088533"/>
                    </a:ext>
                  </a:extLst>
                </a:gridCol>
                <a:gridCol w="1959428">
                  <a:extLst>
                    <a:ext uri="{9D8B030D-6E8A-4147-A177-3AD203B41FA5}">
                      <a16:colId xmlns:a16="http://schemas.microsoft.com/office/drawing/2014/main" val="973978441"/>
                    </a:ext>
                  </a:extLst>
                </a:gridCol>
                <a:gridCol w="1741715">
                  <a:extLst>
                    <a:ext uri="{9D8B030D-6E8A-4147-A177-3AD203B41FA5}">
                      <a16:colId xmlns:a16="http://schemas.microsoft.com/office/drawing/2014/main" val="1671982935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marL="0" marR="30480" algn="just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年度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類別</a:t>
                      </a:r>
                      <a:r>
                        <a:rPr lang="en-US" sz="1600" b="1" kern="15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TW" sz="1600" b="1" kern="15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種類</a:t>
                      </a:r>
                      <a:endParaRPr lang="zh-TW" sz="1600" b="1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占</a:t>
                      </a:r>
                      <a:r>
                        <a:rPr lang="zh-TW" sz="1600" b="1" kern="15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比</a:t>
                      </a:r>
                      <a:r>
                        <a:rPr lang="en-US" sz="1600" b="1" kern="15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(%)</a:t>
                      </a:r>
                      <a:endParaRPr lang="zh-TW" sz="1600" b="1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排放</a:t>
                      </a:r>
                      <a:r>
                        <a:rPr lang="zh-TW" sz="1600" b="1" kern="15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量</a:t>
                      </a:r>
                      <a:r>
                        <a:rPr lang="en-US" sz="1600" b="1" kern="15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b="1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公噸</a:t>
                      </a:r>
                      <a:r>
                        <a:rPr lang="en-US" sz="1600" b="1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CO</a:t>
                      </a:r>
                      <a:r>
                        <a:rPr lang="en-US" sz="1600" b="1" kern="150" baseline="-250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b="1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e)</a:t>
                      </a:r>
                      <a:endParaRPr lang="zh-TW" sz="1600" b="1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類別</a:t>
                      </a:r>
                      <a:r>
                        <a:rPr lang="en-US" sz="1600" b="1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zh-TW" sz="1600" b="1" kern="15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種類</a:t>
                      </a:r>
                      <a:endParaRPr lang="zh-TW" sz="1600" b="1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占</a:t>
                      </a:r>
                      <a:r>
                        <a:rPr lang="zh-TW" sz="1600" b="1" kern="15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比</a:t>
                      </a:r>
                      <a:r>
                        <a:rPr lang="en-US" sz="1600" b="1" kern="15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(%)</a:t>
                      </a:r>
                      <a:endParaRPr lang="zh-TW" sz="1600" b="1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排放</a:t>
                      </a:r>
                      <a:r>
                        <a:rPr lang="zh-TW" sz="1600" b="1" kern="15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量</a:t>
                      </a:r>
                      <a:r>
                        <a:rPr lang="en-US" sz="1600" b="1" kern="15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b="1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公噸</a:t>
                      </a:r>
                      <a:r>
                        <a:rPr lang="en-US" sz="1600" b="1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CO</a:t>
                      </a:r>
                      <a:r>
                        <a:rPr lang="en-US" sz="1600" b="1" kern="150" baseline="-250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b="1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e)</a:t>
                      </a:r>
                      <a:endParaRPr lang="zh-TW" sz="1600" b="1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未來預計改善作法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007867"/>
                  </a:ext>
                </a:extLst>
              </a:tr>
              <a:tr h="252095">
                <a:tc rowSpan="4">
                  <a:txBody>
                    <a:bodyPr/>
                    <a:lstStyle/>
                    <a:p>
                      <a:pPr marL="0" marR="30480" algn="just" defTabSz="9144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TW" sz="1600" kern="15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zh-TW" sz="1600" kern="15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7405801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zh-TW" sz="1600" kern="15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4712792"/>
                  </a:ext>
                </a:extLst>
              </a:tr>
              <a:tr h="25209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zh-TW" sz="1600" kern="15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05795"/>
                  </a:ext>
                </a:extLst>
              </a:tr>
              <a:tr h="1126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endParaRPr lang="zh-TW" sz="1600" kern="15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just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0459895"/>
                  </a:ext>
                </a:extLst>
              </a:tr>
            </a:tbl>
          </a:graphicData>
        </a:graphic>
      </p:graphicFrame>
      <p:sp>
        <p:nvSpPr>
          <p:cNvPr id="15" name="Rectangle 8"/>
          <p:cNvSpPr txBox="1">
            <a:spLocks noChangeArrowheads="1"/>
          </p:cNvSpPr>
          <p:nvPr/>
        </p:nvSpPr>
        <p:spPr>
          <a:xfrm>
            <a:off x="284770" y="4305603"/>
            <a:ext cx="5152572" cy="40184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400" b="1" dirty="0" smtClean="0">
                <a:latin typeface="微軟正黑體" panose="020B0604030504040204" pitchFamily="34" charset="-120"/>
              </a:rPr>
              <a:t>(4)</a:t>
            </a:r>
            <a:r>
              <a:rPr lang="zh-TW" altLang="zh-TW" sz="2400" b="1" dirty="0" smtClean="0">
                <a:latin typeface="微軟正黑體" panose="020B0604030504040204" pitchFamily="34" charset="-120"/>
              </a:rPr>
              <a:t> </a:t>
            </a:r>
            <a:r>
              <a:rPr lang="zh-TW" altLang="en-US" sz="2400" b="1" dirty="0" smtClean="0">
                <a:latin typeface="微軟正黑體" panose="020B0604030504040204" pitchFamily="34" charset="-120"/>
              </a:rPr>
              <a:t>企業</a:t>
            </a:r>
            <a:r>
              <a:rPr lang="en-US" altLang="zh-TW" sz="2400" b="1" dirty="0">
                <a:latin typeface="微軟正黑體" panose="020B0604030504040204" pitchFamily="34" charset="-120"/>
              </a:rPr>
              <a:t>/</a:t>
            </a:r>
            <a:r>
              <a:rPr lang="zh-TW" altLang="en-US" sz="2400" b="1" dirty="0">
                <a:latin typeface="微軟正黑體" panose="020B0604030504040204" pitchFamily="34" charset="-120"/>
              </a:rPr>
              <a:t>集團面臨之減碳要求</a:t>
            </a:r>
            <a:r>
              <a:rPr lang="en-US" altLang="zh-TW" sz="2400" b="1" dirty="0">
                <a:latin typeface="微軟正黑體" panose="020B0604030504040204" pitchFamily="34" charset="-120"/>
              </a:rPr>
              <a:t>/</a:t>
            </a:r>
            <a:r>
              <a:rPr lang="zh-TW" altLang="en-US" sz="2400" b="1" dirty="0">
                <a:latin typeface="微軟正黑體" panose="020B0604030504040204" pitchFamily="34" charset="-120"/>
              </a:rPr>
              <a:t>倡議</a:t>
            </a:r>
            <a:endParaRPr lang="en-US" altLang="zh-TW" sz="2400" b="1" dirty="0">
              <a:latin typeface="微軟正黑體" panose="020B0604030504040204" pitchFamily="34" charset="-12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5387052"/>
              </p:ext>
            </p:extLst>
          </p:nvPr>
        </p:nvGraphicFramePr>
        <p:xfrm>
          <a:off x="415736" y="4747934"/>
          <a:ext cx="10835978" cy="1981200"/>
        </p:xfrm>
        <a:graphic>
          <a:graphicData uri="http://schemas.openxmlformats.org/drawingml/2006/table">
            <a:tbl>
              <a:tblPr firstRow="1" firstCol="1" bandRow="1"/>
              <a:tblGrid>
                <a:gridCol w="8617869">
                  <a:extLst>
                    <a:ext uri="{9D8B030D-6E8A-4147-A177-3AD203B41FA5}">
                      <a16:colId xmlns:a16="http://schemas.microsoft.com/office/drawing/2014/main" val="2683129123"/>
                    </a:ext>
                  </a:extLst>
                </a:gridCol>
                <a:gridCol w="2218109">
                  <a:extLst>
                    <a:ext uri="{9D8B030D-6E8A-4147-A177-3AD203B41FA5}">
                      <a16:colId xmlns:a16="http://schemas.microsoft.com/office/drawing/2014/main" val="3744437222"/>
                    </a:ext>
                  </a:extLst>
                </a:gridCol>
              </a:tblGrid>
              <a:tr h="257175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zh-TW" sz="1800" kern="1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</a:rPr>
                        <a:t>☐</a:t>
                      </a:r>
                      <a:r>
                        <a:rPr lang="zh-TW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 </a:t>
                      </a:r>
                      <a:r>
                        <a:rPr lang="en-US" sz="1800" kern="150" dirty="0" err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SBTi</a:t>
                      </a:r>
                      <a:r>
                        <a:rPr lang="en-US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 1.5</a:t>
                      </a:r>
                      <a:r>
                        <a:rPr lang="zh-TW" sz="1800" kern="15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℃</a:t>
                      </a:r>
                      <a:r>
                        <a:rPr lang="zh-TW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情境</a:t>
                      </a:r>
                      <a:r>
                        <a:rPr lang="en-US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每年減碳</a:t>
                      </a:r>
                      <a:r>
                        <a:rPr lang="en-US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4.2%)</a:t>
                      </a:r>
                      <a:endParaRPr lang="zh-TW" sz="1800" kern="15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zh-TW" sz="1800" kern="1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</a:rPr>
                        <a:t>☐</a:t>
                      </a:r>
                      <a:r>
                        <a:rPr lang="zh-TW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 聯合國氣候變遷專門委員會</a:t>
                      </a:r>
                      <a:r>
                        <a:rPr lang="en-US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(IPCC)</a:t>
                      </a:r>
                      <a:r>
                        <a:rPr lang="zh-TW" sz="1800" kern="150" dirty="0" smtClea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目標</a:t>
                      </a:r>
                      <a:r>
                        <a:rPr lang="en-US" sz="1800" kern="150" dirty="0" smtClea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 </a:t>
                      </a:r>
                      <a:r>
                        <a:rPr lang="en-US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(2030</a:t>
                      </a:r>
                      <a:r>
                        <a:rPr lang="zh-TW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年減碳</a:t>
                      </a:r>
                      <a:r>
                        <a:rPr lang="en-US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43%</a:t>
                      </a:r>
                      <a:r>
                        <a:rPr lang="zh-TW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，</a:t>
                      </a:r>
                      <a:r>
                        <a:rPr lang="en-US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2050</a:t>
                      </a:r>
                      <a:r>
                        <a:rPr lang="zh-TW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年減碳達</a:t>
                      </a:r>
                      <a:r>
                        <a:rPr lang="en-US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100%)</a:t>
                      </a:r>
                      <a:endParaRPr lang="zh-TW" sz="1800" kern="15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zh-TW" sz="1800" kern="1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</a:rPr>
                        <a:t>☐</a:t>
                      </a:r>
                      <a:r>
                        <a:rPr lang="zh-TW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國家自定貢獻</a:t>
                      </a:r>
                      <a:r>
                        <a:rPr lang="en-US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(NDCs)</a:t>
                      </a:r>
                      <a:r>
                        <a:rPr lang="zh-TW" sz="1800" kern="150" dirty="0" smtClea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目標</a:t>
                      </a:r>
                      <a:r>
                        <a:rPr lang="en-US" sz="1800" kern="150" dirty="0" smtClea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en-US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2030</a:t>
                      </a:r>
                      <a:r>
                        <a:rPr lang="zh-TW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年減碳</a:t>
                      </a:r>
                      <a:r>
                        <a:rPr lang="en-US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24%</a:t>
                      </a:r>
                      <a:r>
                        <a:rPr lang="zh-TW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，</a:t>
                      </a:r>
                      <a:r>
                        <a:rPr lang="en-US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2050</a:t>
                      </a:r>
                      <a:r>
                        <a:rPr lang="zh-TW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年減碳達</a:t>
                      </a:r>
                      <a:r>
                        <a:rPr lang="en-US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100%)</a:t>
                      </a:r>
                      <a:endParaRPr lang="zh-TW" sz="1800" kern="15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zh-TW" sz="1800" kern="1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</a:rPr>
                        <a:t>☐</a:t>
                      </a:r>
                      <a:r>
                        <a:rPr lang="zh-TW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 集團現行目標</a:t>
                      </a:r>
                      <a:r>
                        <a:rPr lang="en-US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: ________________</a:t>
                      </a:r>
                      <a:endParaRPr lang="zh-TW" sz="1800" kern="15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zh-TW" sz="1800" kern="1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</a:rPr>
                        <a:t>☐</a:t>
                      </a:r>
                      <a:r>
                        <a:rPr lang="zh-TW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 縣市政府目標</a:t>
                      </a:r>
                      <a:r>
                        <a:rPr lang="en-US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: ________________</a:t>
                      </a:r>
                      <a:endParaRPr lang="zh-TW" sz="1800" kern="15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zh-TW" sz="1800" kern="1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</a:rPr>
                        <a:t>☐</a:t>
                      </a:r>
                      <a:r>
                        <a:rPr lang="zh-TW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 自願性倡議</a:t>
                      </a:r>
                      <a:r>
                        <a:rPr lang="en-US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: ________________</a:t>
                      </a:r>
                      <a:endParaRPr lang="zh-TW" sz="1800" kern="15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zh-TW" sz="1800" kern="15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</a:rPr>
                        <a:t>☐</a:t>
                      </a:r>
                      <a:r>
                        <a:rPr lang="zh-TW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 其他</a:t>
                      </a:r>
                      <a:r>
                        <a:rPr lang="en-US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: ________________</a:t>
                      </a:r>
                      <a:endParaRPr lang="zh-TW" sz="1800" kern="15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zh-TW" sz="1800" kern="150">
                          <a:effectLst/>
                          <a:latin typeface="Times New Roman" panose="02020603050405020304" pitchFamily="18" charset="0"/>
                          <a:ea typeface="MS Gothic" panose="020B0609070205080204" pitchFamily="49" charset="-128"/>
                        </a:rPr>
                        <a:t>☐</a:t>
                      </a:r>
                      <a:r>
                        <a:rPr lang="zh-TW" sz="1800" kern="15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否</a:t>
                      </a:r>
                      <a:r>
                        <a:rPr lang="en-US" sz="1800" kern="15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     </a:t>
                      </a:r>
                      <a:endParaRPr lang="zh-TW" sz="1800" kern="15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6219521"/>
                  </a:ext>
                </a:extLst>
              </a:tr>
              <a:tr h="170688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zh-TW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未來規劃</a:t>
                      </a:r>
                      <a:r>
                        <a:rPr lang="en-US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:</a:t>
                      </a:r>
                      <a:endParaRPr lang="zh-TW" sz="1800" kern="15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1600200" algn="l"/>
                        </a:tabLst>
                      </a:pPr>
                      <a:r>
                        <a:rPr lang="en-US" sz="1800" kern="15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800" kern="15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6243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492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Placeholder 1"/>
          <p:cNvSpPr txBox="1">
            <a:spLocks/>
          </p:cNvSpPr>
          <p:nvPr/>
        </p:nvSpPr>
        <p:spPr>
          <a:xfrm>
            <a:off x="1647417" y="33215"/>
            <a:ext cx="2427279" cy="469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2400" b="1" dirty="0">
                <a:solidFill>
                  <a:schemeClr val="bg1"/>
                </a:solidFill>
              </a:rPr>
              <a:t>前言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1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9336314" y="6492875"/>
            <a:ext cx="2743200" cy="365125"/>
          </a:xfrm>
        </p:spPr>
        <p:txBody>
          <a:bodyPr/>
          <a:lstStyle/>
          <a:p>
            <a:fld id="{55F5C682-4437-42FC-88FA-3681D4FFB8D1}" type="slidenum">
              <a:rPr lang="zh-TW" altLang="en-US" smtClean="0"/>
              <a:t>13</a:t>
            </a:fld>
            <a:endParaRPr lang="zh-TW" altLang="en-US" dirty="0"/>
          </a:p>
        </p:txBody>
      </p:sp>
      <p:sp>
        <p:nvSpPr>
          <p:cNvPr id="48" name="文本框 441">
            <a:extLst>
              <a:ext uri="{FF2B5EF4-FFF2-40B4-BE49-F238E27FC236}">
                <a16:creationId xmlns:a16="http://schemas.microsoft.com/office/drawing/2014/main" id="{1EC31F8E-7C07-40FF-8907-584BF9D7F9A4}"/>
              </a:ext>
            </a:extLst>
          </p:cNvPr>
          <p:cNvSpPr txBox="1"/>
          <p:nvPr/>
        </p:nvSpPr>
        <p:spPr>
          <a:xfrm>
            <a:off x="8610601" y="-15389"/>
            <a:ext cx="3581400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TW" altLang="en-US" sz="2000" b="1" dirty="0" smtClean="0">
                <a:solidFill>
                  <a:srgbClr val="FFFF00"/>
                </a:solidFill>
                <a:latin typeface="微軟正黑體" panose="020B0604030504040204" pitchFamily="34" charset="-120"/>
              </a:rPr>
              <a:t>整合</a:t>
            </a:r>
            <a:r>
              <a:rPr lang="zh-TW" altLang="en-US" sz="2000" b="1" dirty="0">
                <a:solidFill>
                  <a:srgbClr val="FFFF00"/>
                </a:solidFill>
                <a:latin typeface="微軟正黑體" panose="020B0604030504040204" pitchFamily="34" charset="-120"/>
              </a:rPr>
              <a:t>型</a:t>
            </a: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能源管理系統示範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輔導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文字版面配置區 1"/>
          <p:cNvSpPr txBox="1">
            <a:spLocks/>
          </p:cNvSpPr>
          <p:nvPr/>
        </p:nvSpPr>
        <p:spPr>
          <a:xfrm>
            <a:off x="-1952647" y="195427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405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3.1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、申請廠商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加分項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限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3" name="Rectangle 11"/>
          <p:cNvSpPr>
            <a:spLocks noChangeArrowheads="1"/>
          </p:cNvSpPr>
          <p:nvPr/>
        </p:nvSpPr>
        <p:spPr bwMode="auto">
          <a:xfrm>
            <a:off x="839133" y="2288668"/>
            <a:ext cx="4314825" cy="26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</a:rPr>
              <a:t>簡報重點</a:t>
            </a:r>
            <a:r>
              <a:rPr lang="zh-TW" altLang="en-US" sz="1800" b="1" dirty="0" smtClean="0">
                <a:solidFill>
                  <a:srgbClr val="FF6600"/>
                </a:solidFill>
                <a:latin typeface="微軟正黑體" panose="020B0604030504040204" pitchFamily="34" charset="-120"/>
              </a:rPr>
              <a:t>：請提供佐證圖片</a:t>
            </a:r>
            <a:endParaRPr lang="de-DE" altLang="zh-TW" sz="1800" b="1" dirty="0">
              <a:solidFill>
                <a:srgbClr val="FF6600"/>
              </a:solidFill>
              <a:latin typeface="微軟正黑體" panose="020B0604030504040204" pitchFamily="34" charset="-12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1635"/>
              </p:ext>
            </p:extLst>
          </p:nvPr>
        </p:nvGraphicFramePr>
        <p:xfrm>
          <a:off x="839133" y="1055531"/>
          <a:ext cx="9509553" cy="1097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5632">
                  <a:extLst>
                    <a:ext uri="{9D8B030D-6E8A-4147-A177-3AD203B41FA5}">
                      <a16:colId xmlns:a16="http://schemas.microsoft.com/office/drawing/2014/main" val="2862130427"/>
                    </a:ext>
                  </a:extLst>
                </a:gridCol>
                <a:gridCol w="7793921">
                  <a:extLst>
                    <a:ext uri="{9D8B030D-6E8A-4147-A177-3AD203B41FA5}">
                      <a16:colId xmlns:a16="http://schemas.microsoft.com/office/drawing/2014/main" val="3315385869"/>
                    </a:ext>
                  </a:extLst>
                </a:gridCol>
              </a:tblGrid>
              <a:tr h="10090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01295" algn="l"/>
                        </a:tabLst>
                      </a:pPr>
                      <a:r>
                        <a:rPr lang="zh-TW" sz="1800" kern="100" dirty="0">
                          <a:effectLst/>
                          <a:latin typeface="+mj-ea"/>
                          <a:ea typeface="+mj-ea"/>
                        </a:rPr>
                        <a:t>加分項目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☐</a:t>
                      </a:r>
                      <a:r>
                        <a:rPr lang="zh-TW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申請廠商為中堅企業入圍企業、潛力中堅企業或卓越中堅企業</a:t>
                      </a:r>
                      <a:r>
                        <a:rPr lang="en-US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zh-TW" alt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加</a:t>
                      </a:r>
                      <a:r>
                        <a:rPr lang="en-US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TW" alt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分</a:t>
                      </a:r>
                      <a:r>
                        <a:rPr lang="en-US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TW" altLang="zh-TW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lang="en-US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zh-TW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綠色工廠及清潔生產證書</a:t>
                      </a:r>
                      <a:r>
                        <a:rPr lang="en-US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TW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擇</a:t>
                      </a:r>
                      <a:r>
                        <a:rPr lang="en-US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</a:t>
                      </a:r>
                    </a:p>
                    <a:p>
                      <a:r>
                        <a:rPr lang="en-US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☐</a:t>
                      </a:r>
                      <a:r>
                        <a:rPr lang="zh-TW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申請廠商為綠色工廠</a:t>
                      </a:r>
                      <a:r>
                        <a:rPr lang="en-US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zh-TW" alt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加</a:t>
                      </a:r>
                      <a:r>
                        <a:rPr lang="en-US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TW" alt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分</a:t>
                      </a:r>
                      <a:r>
                        <a:rPr lang="en-US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TW" altLang="zh-TW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☐</a:t>
                      </a:r>
                      <a:r>
                        <a:rPr lang="zh-TW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申請廠商具備清潔生產評估系統合格證書</a:t>
                      </a:r>
                      <a:r>
                        <a:rPr lang="en-US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zh-TW" alt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加</a:t>
                      </a:r>
                      <a:r>
                        <a:rPr lang="en-US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zh-TW" alt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分</a:t>
                      </a:r>
                      <a:r>
                        <a:rPr lang="en-US" altLang="zh-TW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962498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96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Placeholder 1"/>
          <p:cNvSpPr txBox="1">
            <a:spLocks/>
          </p:cNvSpPr>
          <p:nvPr/>
        </p:nvSpPr>
        <p:spPr>
          <a:xfrm>
            <a:off x="1647417" y="33215"/>
            <a:ext cx="2427279" cy="469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2400" b="1" dirty="0">
                <a:solidFill>
                  <a:schemeClr val="bg1"/>
                </a:solidFill>
              </a:rPr>
              <a:t>前言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1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9336314" y="6492875"/>
            <a:ext cx="2743200" cy="365125"/>
          </a:xfrm>
        </p:spPr>
        <p:txBody>
          <a:bodyPr/>
          <a:lstStyle/>
          <a:p>
            <a:fld id="{55F5C682-4437-42FC-88FA-3681D4FFB8D1}" type="slidenum">
              <a:rPr lang="zh-TW" altLang="en-US" smtClean="0"/>
              <a:t>14</a:t>
            </a:fld>
            <a:endParaRPr lang="zh-TW" altLang="en-US" dirty="0"/>
          </a:p>
        </p:txBody>
      </p:sp>
      <p:sp>
        <p:nvSpPr>
          <p:cNvPr id="48" name="文本框 441">
            <a:extLst>
              <a:ext uri="{FF2B5EF4-FFF2-40B4-BE49-F238E27FC236}">
                <a16:creationId xmlns:a16="http://schemas.microsoft.com/office/drawing/2014/main" id="{1EC31F8E-7C07-40FF-8907-584BF9D7F9A4}"/>
              </a:ext>
            </a:extLst>
          </p:cNvPr>
          <p:cNvSpPr txBox="1"/>
          <p:nvPr/>
        </p:nvSpPr>
        <p:spPr>
          <a:xfrm>
            <a:off x="8610601" y="-15389"/>
            <a:ext cx="3581400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TW" altLang="en-US" sz="2000" b="1" dirty="0" smtClean="0">
                <a:solidFill>
                  <a:srgbClr val="FFFF00"/>
                </a:solidFill>
                <a:latin typeface="微軟正黑體" panose="020B0604030504040204" pitchFamily="34" charset="-120"/>
              </a:rPr>
              <a:t>整合</a:t>
            </a:r>
            <a:r>
              <a:rPr lang="zh-TW" altLang="en-US" sz="2000" b="1" dirty="0">
                <a:solidFill>
                  <a:srgbClr val="FFFF00"/>
                </a:solidFill>
                <a:latin typeface="微軟正黑體" panose="020B0604030504040204" pitchFamily="34" charset="-120"/>
              </a:rPr>
              <a:t>型</a:t>
            </a: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能源管理系統示範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輔導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文字版面配置區 1"/>
          <p:cNvSpPr txBox="1">
            <a:spLocks/>
          </p:cNvSpPr>
          <p:nvPr/>
        </p:nvSpPr>
        <p:spPr>
          <a:xfrm>
            <a:off x="-1952647" y="195427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405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3.2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、申請廠商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驗證單位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限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6360397" y="1075201"/>
            <a:ext cx="5280060" cy="541098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/>
            <a:r>
              <a:rPr lang="zh-TW" altLang="en-US" b="1" dirty="0">
                <a:solidFill>
                  <a:srgbClr val="FF6600"/>
                </a:solidFill>
                <a:latin typeface="微軟正黑體" panose="020B0604030504040204" pitchFamily="34" charset="-120"/>
              </a:rPr>
              <a:t>驗證機構</a:t>
            </a:r>
            <a:endParaRPr lang="en-US" altLang="zh-TW" b="1" dirty="0">
              <a:solidFill>
                <a:srgbClr val="FF6600"/>
              </a:solidFill>
              <a:latin typeface="微軟正黑體" panose="020B0604030504040204" pitchFamily="34" charset="-120"/>
            </a:endParaRPr>
          </a:p>
          <a:p>
            <a:pPr algn="ctr" defTabSz="914400"/>
            <a:r>
              <a:rPr lang="zh-TW" altLang="en-US" b="1" dirty="0" smtClean="0">
                <a:solidFill>
                  <a:srgbClr val="FF6600"/>
                </a:solidFill>
                <a:latin typeface="微軟正黑體" panose="020B0604030504040204" pitchFamily="34" charset="-120"/>
              </a:rPr>
              <a:t>報價單</a:t>
            </a:r>
            <a:endParaRPr lang="de-DE" altLang="zh-TW" b="1" dirty="0">
              <a:solidFill>
                <a:srgbClr val="FF6600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249882" y="1075201"/>
            <a:ext cx="5831603" cy="541098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/>
            <a:r>
              <a:rPr lang="zh-TW" altLang="en-US" b="1" dirty="0" smtClean="0">
                <a:solidFill>
                  <a:srgbClr val="FF6600"/>
                </a:solidFill>
                <a:latin typeface="微軟正黑體" panose="020B0604030504040204" pitchFamily="34" charset="-120"/>
              </a:rPr>
              <a:t>驗證機構</a:t>
            </a:r>
            <a:endParaRPr lang="en-US" altLang="zh-TW" b="1" dirty="0" smtClean="0">
              <a:solidFill>
                <a:srgbClr val="FF6600"/>
              </a:solidFill>
              <a:latin typeface="微軟正黑體" panose="020B0604030504040204" pitchFamily="34" charset="-120"/>
            </a:endParaRPr>
          </a:p>
          <a:p>
            <a:pPr algn="ctr" defTabSz="914400"/>
            <a:r>
              <a:rPr lang="zh-TW" altLang="en-US" b="1" dirty="0" smtClean="0">
                <a:solidFill>
                  <a:srgbClr val="FF6600"/>
                </a:solidFill>
                <a:latin typeface="微軟正黑體" panose="020B0604030504040204" pitchFamily="34" charset="-120"/>
              </a:rPr>
              <a:t>經</a:t>
            </a:r>
            <a:r>
              <a:rPr lang="zh-TW" altLang="en-US" b="1" dirty="0">
                <a:solidFill>
                  <a:srgbClr val="FF6600"/>
                </a:solidFill>
                <a:latin typeface="微軟正黑體" panose="020B0604030504040204" pitchFamily="34" charset="-120"/>
              </a:rPr>
              <a:t>國際認證機構認證之證明文件</a:t>
            </a:r>
            <a:endParaRPr lang="de-DE" altLang="zh-TW" b="1" dirty="0">
              <a:solidFill>
                <a:srgbClr val="FF6600"/>
              </a:solidFill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091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5"/>
          <p:cNvSpPr txBox="1">
            <a:spLocks noChangeArrowheads="1"/>
          </p:cNvSpPr>
          <p:nvPr/>
        </p:nvSpPr>
        <p:spPr bwMode="auto">
          <a:xfrm>
            <a:off x="6063296" y="2177366"/>
            <a:ext cx="5626637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kumimoji="1" sz="2800" b="1">
                <a:solidFill>
                  <a:schemeClr val="hlink"/>
                </a:solidFill>
                <a:latin typeface="華康中黑體" panose="020B0509000000000000" pitchFamily="49" charset="-120"/>
                <a:ea typeface="華康中黑體" panose="020B0509000000000000" pitchFamily="49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kumimoji="1" sz="2400">
                <a:solidFill>
                  <a:schemeClr val="hlink"/>
                </a:solidFill>
                <a:latin typeface="華康中黑體" panose="020B0509000000000000" pitchFamily="49" charset="-120"/>
                <a:ea typeface="華康中黑體" panose="020B0509000000000000" pitchFamily="49" charset="-12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kumimoji="1" sz="2200">
                <a:solidFill>
                  <a:schemeClr val="hlink"/>
                </a:solidFill>
                <a:latin typeface="華康中黑體" panose="020B0509000000000000" pitchFamily="49" charset="-120"/>
                <a:ea typeface="華康中黑體" panose="020B0509000000000000" pitchFamily="49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hlink"/>
                </a:solidFill>
                <a:latin typeface="華康中黑體" panose="020B0509000000000000" pitchFamily="49" charset="-120"/>
                <a:ea typeface="華康中黑體" panose="020B0509000000000000" pitchFamily="49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hlink"/>
                </a:solidFill>
                <a:latin typeface="華康中黑體" panose="020B0509000000000000" pitchFamily="49" charset="-120"/>
                <a:ea typeface="華康中黑體" panose="020B0509000000000000" pitchFamily="49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hlink"/>
                </a:solidFill>
                <a:latin typeface="華康中黑體" panose="020B0509000000000000" pitchFamily="49" charset="-120"/>
                <a:ea typeface="華康中黑體" panose="020B0509000000000000" pitchFamily="49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hlink"/>
                </a:solidFill>
                <a:latin typeface="華康中黑體" panose="020B0509000000000000" pitchFamily="49" charset="-120"/>
                <a:ea typeface="華康中黑體" panose="020B0509000000000000" pitchFamily="49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hlink"/>
                </a:solidFill>
                <a:latin typeface="華康中黑體" panose="020B0509000000000000" pitchFamily="49" charset="-120"/>
                <a:ea typeface="華康中黑體" panose="020B0509000000000000" pitchFamily="49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hlink"/>
                </a:solidFill>
                <a:latin typeface="華康中黑體" panose="020B0509000000000000" pitchFamily="49" charset="-120"/>
                <a:ea typeface="華康中黑體" panose="020B0509000000000000" pitchFamily="49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zh-TW" altLang="en-US" sz="6600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簡報結束</a:t>
            </a:r>
            <a:endParaRPr kumimoji="0" lang="en-US" altLang="zh-TW" sz="6600" dirty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kumimoji="0" lang="zh-TW" altLang="en-US" sz="6600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謝謝指教</a:t>
            </a:r>
            <a:endParaRPr kumimoji="0" lang="zh-CN" altLang="en-US" sz="6600" dirty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028" name="Picture 4" descr="https://5.imimg.com/data5/GE/JG/MY-30937658/energy-management-system-28ems-29-iso-50001-3a-500x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80" y="492793"/>
            <a:ext cx="5407464" cy="5191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5C682-4437-42FC-88FA-3681D4FFB8D1}" type="slidenum">
              <a:rPr lang="zh-TW" altLang="en-US" smtClean="0"/>
              <a:t>15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7204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群組 13"/>
          <p:cNvGrpSpPr/>
          <p:nvPr/>
        </p:nvGrpSpPr>
        <p:grpSpPr>
          <a:xfrm>
            <a:off x="362025" y="1654932"/>
            <a:ext cx="4061646" cy="3288626"/>
            <a:chOff x="4515435" y="1774764"/>
            <a:chExt cx="4021786" cy="3676047"/>
          </a:xfrm>
        </p:grpSpPr>
        <p:pic>
          <p:nvPicPr>
            <p:cNvPr id="15" name="Picture 2" descr="https://cdn.ttgtmedia.com/rms/onlineImages/ICT_components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45" t="23100" r="8619" b="6184"/>
            <a:stretch/>
          </p:blipFill>
          <p:spPr bwMode="auto">
            <a:xfrm>
              <a:off x="4515435" y="1774764"/>
              <a:ext cx="4021786" cy="3676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橢圓 15"/>
            <p:cNvSpPr/>
            <p:nvPr/>
          </p:nvSpPr>
          <p:spPr>
            <a:xfrm>
              <a:off x="5886200" y="2981944"/>
              <a:ext cx="1327005" cy="12447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17" name="Picture 4" descr="「ISO 50001」的圖片搜尋結果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4538" y="2951697"/>
              <a:ext cx="1290328" cy="1295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標題 1"/>
          <p:cNvSpPr txBox="1">
            <a:spLocks/>
          </p:cNvSpPr>
          <p:nvPr/>
        </p:nvSpPr>
        <p:spPr>
          <a:xfrm>
            <a:off x="5362367" y="270488"/>
            <a:ext cx="2477500" cy="469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簡報大綱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4468043" y="1331766"/>
            <a:ext cx="4178356" cy="646331"/>
            <a:chOff x="4462860" y="1775695"/>
            <a:chExt cx="4178356" cy="646331"/>
          </a:xfrm>
        </p:grpSpPr>
        <p:sp>
          <p:nvSpPr>
            <p:cNvPr id="23" name="TextBox 80">
              <a:extLst>
                <a:ext uri="{FF2B5EF4-FFF2-40B4-BE49-F238E27FC236}">
                  <a16:creationId xmlns:a16="http://schemas.microsoft.com/office/drawing/2014/main" id="{A5E557F8-B306-4E06-8A00-2031ACD30C1E}"/>
                </a:ext>
              </a:extLst>
            </p:cNvPr>
            <p:cNvSpPr txBox="1"/>
            <p:nvPr/>
          </p:nvSpPr>
          <p:spPr>
            <a:xfrm>
              <a:off x="5144836" y="1908013"/>
              <a:ext cx="3496380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 smtClean="0">
                  <a:solidFill>
                    <a:srgbClr val="82C650"/>
                  </a:solidFill>
                  <a:latin typeface="微軟正黑體" panose="020B0604030504040204" pitchFamily="34" charset="-120"/>
                  <a:cs typeface="Arial" pitchFamily="34" charset="0"/>
                </a:rPr>
                <a:t>申請廠商</a:t>
              </a:r>
              <a:r>
                <a:rPr lang="en-US" altLang="zh-TW" sz="2400" b="1" dirty="0" smtClean="0">
                  <a:solidFill>
                    <a:srgbClr val="82C650"/>
                  </a:solidFill>
                  <a:latin typeface="微軟正黑體" panose="020B0604030504040204" pitchFamily="34" charset="-120"/>
                  <a:cs typeface="Arial" pitchFamily="34" charset="0"/>
                </a:rPr>
                <a:t>-</a:t>
              </a:r>
              <a:r>
                <a:rPr lang="zh-TW" altLang="en-US" sz="2400" b="1" dirty="0" smtClean="0">
                  <a:solidFill>
                    <a:srgbClr val="82C650"/>
                  </a:solidFill>
                  <a:latin typeface="微軟正黑體" panose="020B0604030504040204" pitchFamily="34" charset="-120"/>
                  <a:cs typeface="Arial" pitchFamily="34" charset="0"/>
                </a:rPr>
                <a:t>基本資料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限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1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頁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)</a:t>
              </a:r>
            </a:p>
          </p:txBody>
        </p:sp>
        <p:sp>
          <p:nvSpPr>
            <p:cNvPr id="24" name="TextBox 81">
              <a:extLst>
                <a:ext uri="{FF2B5EF4-FFF2-40B4-BE49-F238E27FC236}">
                  <a16:creationId xmlns:a16="http://schemas.microsoft.com/office/drawing/2014/main" id="{79D14DE4-2FBC-4503-B246-20162D1CEFEF}"/>
                </a:ext>
              </a:extLst>
            </p:cNvPr>
            <p:cNvSpPr txBox="1"/>
            <p:nvPr/>
          </p:nvSpPr>
          <p:spPr>
            <a:xfrm>
              <a:off x="4462860" y="1775695"/>
              <a:ext cx="849952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zh-TW" sz="3600" b="1" dirty="0">
                  <a:solidFill>
                    <a:srgbClr val="82C650"/>
                  </a:solidFill>
                  <a:latin typeface="微軟正黑體"/>
                  <a:cs typeface="Arial" pitchFamily="34" charset="0"/>
                </a:rPr>
                <a:t>1.</a:t>
              </a:r>
              <a:r>
                <a:rPr lang="en-US" altLang="ko-KR" sz="3600" b="1" dirty="0">
                  <a:solidFill>
                    <a:srgbClr val="82C650"/>
                  </a:solidFill>
                  <a:latin typeface="微軟正黑體"/>
                  <a:cs typeface="Arial" pitchFamily="34" charset="0"/>
                </a:rPr>
                <a:t>1</a:t>
              </a:r>
              <a:endParaRPr lang="ko-KR" altLang="en-US" sz="3600" b="1" dirty="0">
                <a:solidFill>
                  <a:srgbClr val="82C650"/>
                </a:solidFill>
                <a:latin typeface="微軟正黑體"/>
                <a:cs typeface="Arial" pitchFamily="34" charset="0"/>
              </a:endParaRPr>
            </a:p>
          </p:txBody>
        </p:sp>
      </p:grpSp>
      <p:cxnSp>
        <p:nvCxnSpPr>
          <p:cNvPr id="25" name="直線接點 24"/>
          <p:cNvCxnSpPr/>
          <p:nvPr/>
        </p:nvCxnSpPr>
        <p:spPr>
          <a:xfrm flipH="1">
            <a:off x="4359511" y="1331766"/>
            <a:ext cx="0" cy="4500000"/>
          </a:xfrm>
          <a:prstGeom prst="line">
            <a:avLst/>
          </a:prstGeom>
          <a:noFill/>
          <a:ln w="57150" cap="flat" cmpd="sng" algn="ctr">
            <a:solidFill>
              <a:srgbClr val="3F3F3F">
                <a:lumMod val="20000"/>
                <a:lumOff val="80000"/>
              </a:srgbClr>
            </a:solidFill>
            <a:prstDash val="solid"/>
            <a:miter lim="800000"/>
          </a:ln>
          <a:effectLst/>
        </p:spPr>
      </p:cxnSp>
      <p:grpSp>
        <p:nvGrpSpPr>
          <p:cNvPr id="26" name="群組 25"/>
          <p:cNvGrpSpPr/>
          <p:nvPr/>
        </p:nvGrpSpPr>
        <p:grpSpPr>
          <a:xfrm>
            <a:off x="4468043" y="2788301"/>
            <a:ext cx="7123655" cy="646331"/>
            <a:chOff x="4418488" y="3986067"/>
            <a:chExt cx="7123655" cy="646331"/>
          </a:xfrm>
        </p:grpSpPr>
        <p:sp>
          <p:nvSpPr>
            <p:cNvPr id="27" name="TextBox 88">
              <a:extLst>
                <a:ext uri="{FF2B5EF4-FFF2-40B4-BE49-F238E27FC236}">
                  <a16:creationId xmlns:a16="http://schemas.microsoft.com/office/drawing/2014/main" id="{62890FE0-FF08-42D5-813D-68CAAF6E92EA}"/>
                </a:ext>
              </a:extLst>
            </p:cNvPr>
            <p:cNvSpPr txBox="1"/>
            <p:nvPr/>
          </p:nvSpPr>
          <p:spPr>
            <a:xfrm>
              <a:off x="5144835" y="4136614"/>
              <a:ext cx="6397308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>
                  <a:solidFill>
                    <a:srgbClr val="2CB8AE"/>
                  </a:solidFill>
                  <a:latin typeface="微軟正黑體" panose="020B0604030504040204" pitchFamily="34" charset="-120"/>
                  <a:cs typeface="Arial" pitchFamily="34" charset="0"/>
                </a:rPr>
                <a:t>節能事蹟與相關投資情形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不限頁數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)</a:t>
              </a:r>
              <a:endPara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cs typeface="Arial" pitchFamily="34" charset="0"/>
              </a:endParaRPr>
            </a:p>
          </p:txBody>
        </p:sp>
        <p:sp>
          <p:nvSpPr>
            <p:cNvPr id="28" name="TextBox 89">
              <a:extLst>
                <a:ext uri="{FF2B5EF4-FFF2-40B4-BE49-F238E27FC236}">
                  <a16:creationId xmlns:a16="http://schemas.microsoft.com/office/drawing/2014/main" id="{93F4EA97-0559-483C-B9FC-3CF15181E6D4}"/>
                </a:ext>
              </a:extLst>
            </p:cNvPr>
            <p:cNvSpPr txBox="1"/>
            <p:nvPr/>
          </p:nvSpPr>
          <p:spPr>
            <a:xfrm>
              <a:off x="4418488" y="3986067"/>
              <a:ext cx="938696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ko-KR" sz="3600" b="1" dirty="0">
                  <a:solidFill>
                    <a:srgbClr val="2CB8AE"/>
                  </a:solidFill>
                  <a:latin typeface="微軟正黑體"/>
                  <a:cs typeface="Arial" pitchFamily="34" charset="0"/>
                </a:rPr>
                <a:t>2.1</a:t>
              </a:r>
              <a:endParaRPr lang="ko-KR" altLang="en-US" sz="3600" b="1" dirty="0">
                <a:solidFill>
                  <a:srgbClr val="2CB8AE"/>
                </a:solidFill>
                <a:latin typeface="微軟正黑體"/>
                <a:cs typeface="Arial" pitchFamily="34" charset="0"/>
              </a:endParaRPr>
            </a:p>
          </p:txBody>
        </p:sp>
      </p:grpSp>
      <p:grpSp>
        <p:nvGrpSpPr>
          <p:cNvPr id="29" name="群組 28"/>
          <p:cNvGrpSpPr/>
          <p:nvPr/>
        </p:nvGrpSpPr>
        <p:grpSpPr>
          <a:xfrm>
            <a:off x="4468043" y="1790621"/>
            <a:ext cx="6258014" cy="646331"/>
            <a:chOff x="4462860" y="1775695"/>
            <a:chExt cx="6258014" cy="646331"/>
          </a:xfrm>
        </p:grpSpPr>
        <p:sp>
          <p:nvSpPr>
            <p:cNvPr id="30" name="TextBox 80">
              <a:extLst>
                <a:ext uri="{FF2B5EF4-FFF2-40B4-BE49-F238E27FC236}">
                  <a16:creationId xmlns:a16="http://schemas.microsoft.com/office/drawing/2014/main" id="{A5E557F8-B306-4E06-8A00-2031ACD30C1E}"/>
                </a:ext>
              </a:extLst>
            </p:cNvPr>
            <p:cNvSpPr txBox="1"/>
            <p:nvPr/>
          </p:nvSpPr>
          <p:spPr>
            <a:xfrm>
              <a:off x="5144835" y="1908013"/>
              <a:ext cx="5576039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>
                  <a:solidFill>
                    <a:srgbClr val="82C650"/>
                  </a:solidFill>
                  <a:latin typeface="微軟正黑體" panose="020B0604030504040204" pitchFamily="34" charset="-120"/>
                  <a:cs typeface="Arial" pitchFamily="34" charset="0"/>
                </a:rPr>
                <a:t>申請廠商</a:t>
              </a:r>
              <a:r>
                <a:rPr lang="en-US" altLang="zh-TW" sz="2400" b="1" dirty="0" smtClean="0">
                  <a:solidFill>
                    <a:srgbClr val="82C650"/>
                  </a:solidFill>
                  <a:latin typeface="微軟正黑體" panose="020B0604030504040204" pitchFamily="34" charset="-120"/>
                  <a:cs typeface="Arial" pitchFamily="34" charset="0"/>
                </a:rPr>
                <a:t>-</a:t>
              </a:r>
              <a:r>
                <a:rPr lang="zh-TW" altLang="en-US" sz="2400" b="1" dirty="0" smtClean="0">
                  <a:solidFill>
                    <a:srgbClr val="82C650"/>
                  </a:solidFill>
                  <a:latin typeface="微軟正黑體" panose="020B0604030504040204" pitchFamily="34" charset="-120"/>
                  <a:cs typeface="Arial" pitchFamily="34" charset="0"/>
                </a:rPr>
                <a:t>組織架構、生產流程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限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1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頁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)</a:t>
              </a:r>
              <a:endPara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cs typeface="Arial" pitchFamily="34" charset="0"/>
              </a:endParaRPr>
            </a:p>
          </p:txBody>
        </p:sp>
        <p:sp>
          <p:nvSpPr>
            <p:cNvPr id="31" name="TextBox 81">
              <a:extLst>
                <a:ext uri="{FF2B5EF4-FFF2-40B4-BE49-F238E27FC236}">
                  <a16:creationId xmlns:a16="http://schemas.microsoft.com/office/drawing/2014/main" id="{79D14DE4-2FBC-4503-B246-20162D1CEFEF}"/>
                </a:ext>
              </a:extLst>
            </p:cNvPr>
            <p:cNvSpPr txBox="1"/>
            <p:nvPr/>
          </p:nvSpPr>
          <p:spPr>
            <a:xfrm>
              <a:off x="4462860" y="1775695"/>
              <a:ext cx="849952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zh-TW" sz="3600" b="1" dirty="0" smtClean="0">
                  <a:solidFill>
                    <a:srgbClr val="82C650"/>
                  </a:solidFill>
                  <a:latin typeface="微軟正黑體"/>
                  <a:cs typeface="Arial" pitchFamily="34" charset="0"/>
                </a:rPr>
                <a:t>1.2</a:t>
              </a:r>
              <a:endParaRPr lang="ko-KR" altLang="en-US" sz="3600" b="1" dirty="0">
                <a:solidFill>
                  <a:srgbClr val="82C650"/>
                </a:solidFill>
                <a:latin typeface="微軟正黑體"/>
                <a:cs typeface="Arial" pitchFamily="34" charset="0"/>
              </a:endParaRPr>
            </a:p>
          </p:txBody>
        </p:sp>
      </p:grpSp>
      <p:grpSp>
        <p:nvGrpSpPr>
          <p:cNvPr id="32" name="群組 31"/>
          <p:cNvGrpSpPr/>
          <p:nvPr/>
        </p:nvGrpSpPr>
        <p:grpSpPr>
          <a:xfrm>
            <a:off x="4468043" y="2249476"/>
            <a:ext cx="5716796" cy="646331"/>
            <a:chOff x="4462860" y="1775695"/>
            <a:chExt cx="5716796" cy="646331"/>
          </a:xfrm>
        </p:grpSpPr>
        <p:sp>
          <p:nvSpPr>
            <p:cNvPr id="33" name="TextBox 80">
              <a:extLst>
                <a:ext uri="{FF2B5EF4-FFF2-40B4-BE49-F238E27FC236}">
                  <a16:creationId xmlns:a16="http://schemas.microsoft.com/office/drawing/2014/main" id="{A5E557F8-B306-4E06-8A00-2031ACD30C1E}"/>
                </a:ext>
              </a:extLst>
            </p:cNvPr>
            <p:cNvSpPr txBox="1"/>
            <p:nvPr/>
          </p:nvSpPr>
          <p:spPr>
            <a:xfrm>
              <a:off x="5144835" y="1908013"/>
              <a:ext cx="5034821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>
                  <a:solidFill>
                    <a:srgbClr val="82C650"/>
                  </a:solidFill>
                  <a:latin typeface="微軟正黑體" panose="020B0604030504040204" pitchFamily="34" charset="-120"/>
                  <a:cs typeface="Arial" pitchFamily="34" charset="0"/>
                </a:rPr>
                <a:t>申請廠商</a:t>
              </a:r>
              <a:r>
                <a:rPr lang="en-US" altLang="zh-TW" sz="2400" b="1" dirty="0" smtClean="0">
                  <a:solidFill>
                    <a:srgbClr val="82C650"/>
                  </a:solidFill>
                  <a:latin typeface="微軟正黑體" panose="020B0604030504040204" pitchFamily="34" charset="-120"/>
                  <a:cs typeface="Arial" pitchFamily="34" charset="0"/>
                </a:rPr>
                <a:t>-</a:t>
              </a:r>
              <a:r>
                <a:rPr lang="zh-TW" altLang="en-US" sz="2400" b="1" dirty="0" smtClean="0">
                  <a:solidFill>
                    <a:srgbClr val="82C650"/>
                  </a:solidFill>
                  <a:latin typeface="微軟正黑體" panose="020B0604030504040204" pitchFamily="34" charset="-120"/>
                  <a:cs typeface="Arial" pitchFamily="34" charset="0"/>
                </a:rPr>
                <a:t>能源使用情形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限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1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頁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)</a:t>
              </a:r>
              <a:endPara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cs typeface="Arial" pitchFamily="34" charset="0"/>
              </a:endParaRPr>
            </a:p>
          </p:txBody>
        </p:sp>
        <p:sp>
          <p:nvSpPr>
            <p:cNvPr id="34" name="TextBox 81">
              <a:extLst>
                <a:ext uri="{FF2B5EF4-FFF2-40B4-BE49-F238E27FC236}">
                  <a16:creationId xmlns:a16="http://schemas.microsoft.com/office/drawing/2014/main" id="{79D14DE4-2FBC-4503-B246-20162D1CEFEF}"/>
                </a:ext>
              </a:extLst>
            </p:cNvPr>
            <p:cNvSpPr txBox="1"/>
            <p:nvPr/>
          </p:nvSpPr>
          <p:spPr>
            <a:xfrm>
              <a:off x="4462860" y="1775695"/>
              <a:ext cx="849952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zh-TW" sz="3600" b="1" dirty="0" smtClean="0">
                  <a:solidFill>
                    <a:srgbClr val="82C650"/>
                  </a:solidFill>
                  <a:latin typeface="微軟正黑體"/>
                  <a:cs typeface="Arial" pitchFamily="34" charset="0"/>
                </a:rPr>
                <a:t>1.3</a:t>
              </a:r>
              <a:endParaRPr lang="ko-KR" altLang="en-US" sz="3600" b="1" dirty="0">
                <a:solidFill>
                  <a:srgbClr val="82C650"/>
                </a:solidFill>
                <a:latin typeface="微軟正黑體"/>
                <a:cs typeface="Arial" pitchFamily="34" charset="0"/>
              </a:endParaRPr>
            </a:p>
          </p:txBody>
        </p:sp>
      </p:grpSp>
      <p:grpSp>
        <p:nvGrpSpPr>
          <p:cNvPr id="38" name="群組 37"/>
          <p:cNvGrpSpPr/>
          <p:nvPr/>
        </p:nvGrpSpPr>
        <p:grpSpPr>
          <a:xfrm>
            <a:off x="4468043" y="3210489"/>
            <a:ext cx="6942500" cy="646331"/>
            <a:chOff x="4418488" y="3986067"/>
            <a:chExt cx="6942500" cy="646331"/>
          </a:xfrm>
        </p:grpSpPr>
        <p:sp>
          <p:nvSpPr>
            <p:cNvPr id="39" name="TextBox 88">
              <a:extLst>
                <a:ext uri="{FF2B5EF4-FFF2-40B4-BE49-F238E27FC236}">
                  <a16:creationId xmlns:a16="http://schemas.microsoft.com/office/drawing/2014/main" id="{62890FE0-FF08-42D5-813D-68CAAF6E92EA}"/>
                </a:ext>
              </a:extLst>
            </p:cNvPr>
            <p:cNvSpPr txBox="1"/>
            <p:nvPr/>
          </p:nvSpPr>
          <p:spPr>
            <a:xfrm>
              <a:off x="5144836" y="4136614"/>
              <a:ext cx="6216152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>
                  <a:solidFill>
                    <a:srgbClr val="2CB8AE"/>
                  </a:solidFill>
                  <a:latin typeface="微軟正黑體" panose="020B0604030504040204" pitchFamily="34" charset="-120"/>
                  <a:cs typeface="Arial" pitchFamily="34" charset="0"/>
                </a:rPr>
                <a:t>節能改善之目標設定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不限頁數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)</a:t>
              </a:r>
              <a:endPara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cs typeface="Arial" pitchFamily="34" charset="0"/>
              </a:endParaRPr>
            </a:p>
          </p:txBody>
        </p:sp>
        <p:sp>
          <p:nvSpPr>
            <p:cNvPr id="40" name="TextBox 89">
              <a:extLst>
                <a:ext uri="{FF2B5EF4-FFF2-40B4-BE49-F238E27FC236}">
                  <a16:creationId xmlns:a16="http://schemas.microsoft.com/office/drawing/2014/main" id="{93F4EA97-0559-483C-B9FC-3CF15181E6D4}"/>
                </a:ext>
              </a:extLst>
            </p:cNvPr>
            <p:cNvSpPr txBox="1"/>
            <p:nvPr/>
          </p:nvSpPr>
          <p:spPr>
            <a:xfrm>
              <a:off x="4418488" y="3986067"/>
              <a:ext cx="938696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ko-KR" sz="3600" b="1" dirty="0" smtClean="0">
                  <a:solidFill>
                    <a:srgbClr val="2CB8AE"/>
                  </a:solidFill>
                  <a:latin typeface="微軟正黑體"/>
                  <a:cs typeface="Arial" pitchFamily="34" charset="0"/>
                </a:rPr>
                <a:t>2.2</a:t>
              </a:r>
              <a:endParaRPr lang="ko-KR" altLang="en-US" sz="3600" b="1" dirty="0">
                <a:solidFill>
                  <a:srgbClr val="2CB8AE"/>
                </a:solidFill>
                <a:latin typeface="微軟正黑體"/>
                <a:cs typeface="Arial" pitchFamily="34" charset="0"/>
              </a:endParaRPr>
            </a:p>
          </p:txBody>
        </p:sp>
      </p:grpSp>
      <p:grpSp>
        <p:nvGrpSpPr>
          <p:cNvPr id="41" name="群組 40"/>
          <p:cNvGrpSpPr/>
          <p:nvPr/>
        </p:nvGrpSpPr>
        <p:grpSpPr>
          <a:xfrm>
            <a:off x="4468043" y="3632677"/>
            <a:ext cx="7434206" cy="646331"/>
            <a:chOff x="4418488" y="3986067"/>
            <a:chExt cx="7434206" cy="646331"/>
          </a:xfrm>
        </p:grpSpPr>
        <p:sp>
          <p:nvSpPr>
            <p:cNvPr id="42" name="TextBox 88">
              <a:extLst>
                <a:ext uri="{FF2B5EF4-FFF2-40B4-BE49-F238E27FC236}">
                  <a16:creationId xmlns:a16="http://schemas.microsoft.com/office/drawing/2014/main" id="{62890FE0-FF08-42D5-813D-68CAAF6E92EA}"/>
                </a:ext>
              </a:extLst>
            </p:cNvPr>
            <p:cNvSpPr txBox="1"/>
            <p:nvPr/>
          </p:nvSpPr>
          <p:spPr>
            <a:xfrm>
              <a:off x="5144835" y="4136614"/>
              <a:ext cx="6707859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>
                  <a:solidFill>
                    <a:srgbClr val="2CB8AE"/>
                  </a:solidFill>
                  <a:latin typeface="微軟正黑體" panose="020B0604030504040204" pitchFamily="34" charset="-120"/>
                  <a:cs typeface="Arial" pitchFamily="34" charset="0"/>
                </a:rPr>
                <a:t>企業管理及永續</a:t>
              </a:r>
              <a:r>
                <a:rPr lang="zh-TW" altLang="en-US" sz="2400" b="1" dirty="0" smtClean="0">
                  <a:solidFill>
                    <a:srgbClr val="2CB8AE"/>
                  </a:solidFill>
                  <a:latin typeface="微軟正黑體" panose="020B0604030504040204" pitchFamily="34" charset="-120"/>
                  <a:cs typeface="Arial" pitchFamily="34" charset="0"/>
                </a:rPr>
                <a:t>策略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不限頁數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)</a:t>
              </a:r>
              <a:endPara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cs typeface="Arial" pitchFamily="34" charset="0"/>
              </a:endParaRPr>
            </a:p>
          </p:txBody>
        </p:sp>
        <p:sp>
          <p:nvSpPr>
            <p:cNvPr id="43" name="TextBox 89">
              <a:extLst>
                <a:ext uri="{FF2B5EF4-FFF2-40B4-BE49-F238E27FC236}">
                  <a16:creationId xmlns:a16="http://schemas.microsoft.com/office/drawing/2014/main" id="{93F4EA97-0559-483C-B9FC-3CF15181E6D4}"/>
                </a:ext>
              </a:extLst>
            </p:cNvPr>
            <p:cNvSpPr txBox="1"/>
            <p:nvPr/>
          </p:nvSpPr>
          <p:spPr>
            <a:xfrm>
              <a:off x="4418488" y="3986067"/>
              <a:ext cx="938696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ko-KR" sz="3600" b="1" dirty="0" smtClean="0">
                  <a:solidFill>
                    <a:srgbClr val="2CB8AE"/>
                  </a:solidFill>
                  <a:latin typeface="微軟正黑體"/>
                  <a:cs typeface="Arial" pitchFamily="34" charset="0"/>
                </a:rPr>
                <a:t>2.3</a:t>
              </a:r>
              <a:endParaRPr lang="ko-KR" altLang="en-US" sz="3600" b="1" dirty="0">
                <a:solidFill>
                  <a:srgbClr val="2CB8AE"/>
                </a:solidFill>
                <a:latin typeface="微軟正黑體"/>
                <a:cs typeface="Arial" pitchFamily="34" charset="0"/>
              </a:endParaRPr>
            </a:p>
          </p:txBody>
        </p:sp>
      </p:grpSp>
      <p:grpSp>
        <p:nvGrpSpPr>
          <p:cNvPr id="44" name="群組 43"/>
          <p:cNvGrpSpPr/>
          <p:nvPr/>
        </p:nvGrpSpPr>
        <p:grpSpPr>
          <a:xfrm>
            <a:off x="4468043" y="4054865"/>
            <a:ext cx="5079194" cy="646331"/>
            <a:chOff x="4418488" y="3986067"/>
            <a:chExt cx="5079194" cy="646331"/>
          </a:xfrm>
        </p:grpSpPr>
        <p:sp>
          <p:nvSpPr>
            <p:cNvPr id="45" name="TextBox 88">
              <a:extLst>
                <a:ext uri="{FF2B5EF4-FFF2-40B4-BE49-F238E27FC236}">
                  <a16:creationId xmlns:a16="http://schemas.microsoft.com/office/drawing/2014/main" id="{62890FE0-FF08-42D5-813D-68CAAF6E92EA}"/>
                </a:ext>
              </a:extLst>
            </p:cNvPr>
            <p:cNvSpPr txBox="1"/>
            <p:nvPr/>
          </p:nvSpPr>
          <p:spPr>
            <a:xfrm>
              <a:off x="5144836" y="4136614"/>
              <a:ext cx="4352846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 smtClean="0">
                  <a:solidFill>
                    <a:srgbClr val="2CB8AE"/>
                  </a:solidFill>
                  <a:latin typeface="微軟正黑體" panose="020B0604030504040204" pitchFamily="34" charset="-120"/>
                  <a:cs typeface="Arial" pitchFamily="34" charset="0"/>
                </a:rPr>
                <a:t>溫室</a:t>
              </a:r>
              <a:r>
                <a:rPr lang="zh-TW" altLang="en-US" sz="2400" b="1" dirty="0">
                  <a:solidFill>
                    <a:srgbClr val="2CB8AE"/>
                  </a:solidFill>
                  <a:latin typeface="微軟正黑體" panose="020B0604030504040204" pitchFamily="34" charset="-120"/>
                  <a:cs typeface="Arial" pitchFamily="34" charset="0"/>
                </a:rPr>
                <a:t>氣體盤查執行狀況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不限頁數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)</a:t>
              </a:r>
              <a:endPara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cs typeface="Arial" pitchFamily="34" charset="0"/>
              </a:endParaRPr>
            </a:p>
          </p:txBody>
        </p:sp>
        <p:sp>
          <p:nvSpPr>
            <p:cNvPr id="46" name="TextBox 89">
              <a:extLst>
                <a:ext uri="{FF2B5EF4-FFF2-40B4-BE49-F238E27FC236}">
                  <a16:creationId xmlns:a16="http://schemas.microsoft.com/office/drawing/2014/main" id="{93F4EA97-0559-483C-B9FC-3CF15181E6D4}"/>
                </a:ext>
              </a:extLst>
            </p:cNvPr>
            <p:cNvSpPr txBox="1"/>
            <p:nvPr/>
          </p:nvSpPr>
          <p:spPr>
            <a:xfrm>
              <a:off x="4418488" y="3986067"/>
              <a:ext cx="938696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ko-KR" sz="3600" b="1" dirty="0" smtClean="0">
                  <a:solidFill>
                    <a:srgbClr val="2CB8AE"/>
                  </a:solidFill>
                  <a:latin typeface="微軟正黑體"/>
                  <a:cs typeface="Arial" pitchFamily="34" charset="0"/>
                </a:rPr>
                <a:t>2.4</a:t>
              </a:r>
              <a:endParaRPr lang="ko-KR" altLang="en-US" sz="3600" b="1" dirty="0">
                <a:solidFill>
                  <a:srgbClr val="2CB8AE"/>
                </a:solidFill>
                <a:latin typeface="微軟正黑體"/>
                <a:cs typeface="Arial" pitchFamily="34" charset="0"/>
              </a:endParaRPr>
            </a:p>
          </p:txBody>
        </p:sp>
      </p:grpSp>
      <p:sp>
        <p:nvSpPr>
          <p:cNvPr id="47" name="投影片編號版面配置區 8"/>
          <p:cNvSpPr txBox="1">
            <a:spLocks/>
          </p:cNvSpPr>
          <p:nvPr/>
        </p:nvSpPr>
        <p:spPr>
          <a:xfrm>
            <a:off x="9336314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5F5C682-4437-42FC-88FA-3681D4FFB8D1}" type="slidenum">
              <a:rPr lang="zh-TW" altLang="en-US" smtClean="0"/>
              <a:pPr/>
              <a:t>2</a:t>
            </a:fld>
            <a:endParaRPr lang="zh-TW" altLang="en-US" dirty="0"/>
          </a:p>
        </p:txBody>
      </p:sp>
      <p:grpSp>
        <p:nvGrpSpPr>
          <p:cNvPr id="51" name="群組 50"/>
          <p:cNvGrpSpPr/>
          <p:nvPr/>
        </p:nvGrpSpPr>
        <p:grpSpPr>
          <a:xfrm>
            <a:off x="4468043" y="4591893"/>
            <a:ext cx="5079194" cy="646331"/>
            <a:chOff x="4418488" y="3986067"/>
            <a:chExt cx="5079194" cy="646331"/>
          </a:xfrm>
        </p:grpSpPr>
        <p:sp>
          <p:nvSpPr>
            <p:cNvPr id="52" name="TextBox 88">
              <a:extLst>
                <a:ext uri="{FF2B5EF4-FFF2-40B4-BE49-F238E27FC236}">
                  <a16:creationId xmlns:a16="http://schemas.microsoft.com/office/drawing/2014/main" id="{62890FE0-FF08-42D5-813D-68CAAF6E92EA}"/>
                </a:ext>
              </a:extLst>
            </p:cNvPr>
            <p:cNvSpPr txBox="1"/>
            <p:nvPr/>
          </p:nvSpPr>
          <p:spPr>
            <a:xfrm>
              <a:off x="5144836" y="4136614"/>
              <a:ext cx="4352846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>
                  <a:solidFill>
                    <a:schemeClr val="accent6">
                      <a:lumMod val="75000"/>
                      <a:lumOff val="25000"/>
                    </a:schemeClr>
                  </a:solidFill>
                  <a:latin typeface="微軟正黑體" panose="020B0604030504040204" pitchFamily="34" charset="-120"/>
                  <a:cs typeface="Arial" pitchFamily="34" charset="0"/>
                </a:rPr>
                <a:t>申請廠商</a:t>
              </a:r>
              <a:r>
                <a:rPr lang="en-US" altLang="zh-TW" sz="2400" b="1" dirty="0" smtClean="0">
                  <a:solidFill>
                    <a:schemeClr val="accent6">
                      <a:lumMod val="75000"/>
                      <a:lumOff val="25000"/>
                    </a:schemeClr>
                  </a:solidFill>
                  <a:latin typeface="微軟正黑體" panose="020B0604030504040204" pitchFamily="34" charset="-120"/>
                  <a:cs typeface="Arial" pitchFamily="34" charset="0"/>
                </a:rPr>
                <a:t>-</a:t>
              </a:r>
              <a:r>
                <a:rPr lang="zh-TW" altLang="en-US" sz="2400" b="1" dirty="0" smtClean="0">
                  <a:solidFill>
                    <a:schemeClr val="accent6">
                      <a:lumMod val="75000"/>
                      <a:lumOff val="25000"/>
                    </a:schemeClr>
                  </a:solidFill>
                  <a:latin typeface="微軟正黑體" panose="020B0604030504040204" pitchFamily="34" charset="-120"/>
                  <a:cs typeface="Arial" pitchFamily="34" charset="0"/>
                </a:rPr>
                <a:t>加分項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限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1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頁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)</a:t>
              </a:r>
            </a:p>
          </p:txBody>
        </p:sp>
        <p:sp>
          <p:nvSpPr>
            <p:cNvPr id="53" name="TextBox 89">
              <a:extLst>
                <a:ext uri="{FF2B5EF4-FFF2-40B4-BE49-F238E27FC236}">
                  <a16:creationId xmlns:a16="http://schemas.microsoft.com/office/drawing/2014/main" id="{93F4EA97-0559-483C-B9FC-3CF15181E6D4}"/>
                </a:ext>
              </a:extLst>
            </p:cNvPr>
            <p:cNvSpPr txBox="1"/>
            <p:nvPr/>
          </p:nvSpPr>
          <p:spPr>
            <a:xfrm>
              <a:off x="4418488" y="3986067"/>
              <a:ext cx="938696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zh-TW" sz="3600" b="1" dirty="0" smtClean="0">
                  <a:solidFill>
                    <a:schemeClr val="accent6">
                      <a:lumMod val="75000"/>
                      <a:lumOff val="25000"/>
                    </a:schemeClr>
                  </a:solidFill>
                  <a:latin typeface="微軟正黑體"/>
                  <a:cs typeface="Arial" pitchFamily="34" charset="0"/>
                </a:rPr>
                <a:t>3.1</a:t>
              </a:r>
              <a:endParaRPr lang="ko-KR" altLang="en-US" sz="3600" b="1" dirty="0">
                <a:solidFill>
                  <a:schemeClr val="accent6">
                    <a:lumMod val="75000"/>
                    <a:lumOff val="25000"/>
                  </a:schemeClr>
                </a:solidFill>
                <a:latin typeface="微軟正黑體"/>
                <a:cs typeface="Arial" pitchFamily="34" charset="0"/>
              </a:endParaRPr>
            </a:p>
          </p:txBody>
        </p:sp>
      </p:grpSp>
      <p:grpSp>
        <p:nvGrpSpPr>
          <p:cNvPr id="54" name="群組 53"/>
          <p:cNvGrpSpPr/>
          <p:nvPr/>
        </p:nvGrpSpPr>
        <p:grpSpPr>
          <a:xfrm>
            <a:off x="4468043" y="5128922"/>
            <a:ext cx="5079194" cy="646331"/>
            <a:chOff x="4418488" y="3986067"/>
            <a:chExt cx="5079194" cy="646331"/>
          </a:xfrm>
        </p:grpSpPr>
        <p:sp>
          <p:nvSpPr>
            <p:cNvPr id="55" name="TextBox 88">
              <a:extLst>
                <a:ext uri="{FF2B5EF4-FFF2-40B4-BE49-F238E27FC236}">
                  <a16:creationId xmlns:a16="http://schemas.microsoft.com/office/drawing/2014/main" id="{62890FE0-FF08-42D5-813D-68CAAF6E92EA}"/>
                </a:ext>
              </a:extLst>
            </p:cNvPr>
            <p:cNvSpPr txBox="1"/>
            <p:nvPr/>
          </p:nvSpPr>
          <p:spPr>
            <a:xfrm>
              <a:off x="5144836" y="4136614"/>
              <a:ext cx="4352846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>
                  <a:solidFill>
                    <a:schemeClr val="accent6">
                      <a:lumMod val="75000"/>
                      <a:lumOff val="25000"/>
                    </a:schemeClr>
                  </a:solidFill>
                  <a:latin typeface="微軟正黑體" panose="020B0604030504040204" pitchFamily="34" charset="-120"/>
                  <a:cs typeface="Arial" pitchFamily="34" charset="0"/>
                </a:rPr>
                <a:t>申請廠商</a:t>
              </a:r>
              <a:r>
                <a:rPr lang="en-US" altLang="zh-TW" sz="2400" b="1" dirty="0" smtClean="0">
                  <a:solidFill>
                    <a:schemeClr val="accent6">
                      <a:lumMod val="75000"/>
                      <a:lumOff val="25000"/>
                    </a:schemeClr>
                  </a:solidFill>
                  <a:latin typeface="微軟正黑體" panose="020B0604030504040204" pitchFamily="34" charset="-120"/>
                  <a:cs typeface="Arial" pitchFamily="34" charset="0"/>
                </a:rPr>
                <a:t>-</a:t>
              </a:r>
              <a:r>
                <a:rPr lang="zh-TW" altLang="en-US" sz="2400" b="1" dirty="0" smtClean="0">
                  <a:solidFill>
                    <a:schemeClr val="accent6">
                      <a:lumMod val="75000"/>
                      <a:lumOff val="25000"/>
                    </a:schemeClr>
                  </a:solidFill>
                  <a:latin typeface="微軟正黑體" panose="020B0604030504040204" pitchFamily="34" charset="-120"/>
                  <a:cs typeface="Arial" pitchFamily="34" charset="0"/>
                </a:rPr>
                <a:t>驗證單位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限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1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頁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cs typeface="Arial" pitchFamily="34" charset="0"/>
                </a:rPr>
                <a:t>)</a:t>
              </a:r>
            </a:p>
          </p:txBody>
        </p:sp>
        <p:sp>
          <p:nvSpPr>
            <p:cNvPr id="56" name="TextBox 89">
              <a:extLst>
                <a:ext uri="{FF2B5EF4-FFF2-40B4-BE49-F238E27FC236}">
                  <a16:creationId xmlns:a16="http://schemas.microsoft.com/office/drawing/2014/main" id="{93F4EA97-0559-483C-B9FC-3CF15181E6D4}"/>
                </a:ext>
              </a:extLst>
            </p:cNvPr>
            <p:cNvSpPr txBox="1"/>
            <p:nvPr/>
          </p:nvSpPr>
          <p:spPr>
            <a:xfrm>
              <a:off x="4418488" y="3986067"/>
              <a:ext cx="938696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zh-TW" sz="3600" b="1" dirty="0" smtClean="0">
                  <a:solidFill>
                    <a:schemeClr val="accent6">
                      <a:lumMod val="75000"/>
                      <a:lumOff val="25000"/>
                    </a:schemeClr>
                  </a:solidFill>
                  <a:latin typeface="微軟正黑體"/>
                  <a:cs typeface="Arial" pitchFamily="34" charset="0"/>
                </a:rPr>
                <a:t>3.2</a:t>
              </a:r>
              <a:endParaRPr lang="ko-KR" altLang="en-US" sz="3600" b="1" dirty="0">
                <a:solidFill>
                  <a:schemeClr val="accent6">
                    <a:lumMod val="75000"/>
                    <a:lumOff val="25000"/>
                  </a:schemeClr>
                </a:solidFill>
                <a:latin typeface="微軟正黑體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418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Placeholder 1"/>
          <p:cNvSpPr txBox="1">
            <a:spLocks/>
          </p:cNvSpPr>
          <p:nvPr/>
        </p:nvSpPr>
        <p:spPr>
          <a:xfrm>
            <a:off x="1647417" y="33215"/>
            <a:ext cx="2427279" cy="469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2400" b="1" dirty="0">
                <a:solidFill>
                  <a:schemeClr val="bg1"/>
                </a:solidFill>
              </a:rPr>
              <a:t>前言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1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9336314" y="6492875"/>
            <a:ext cx="2743200" cy="365125"/>
          </a:xfrm>
        </p:spPr>
        <p:txBody>
          <a:bodyPr/>
          <a:lstStyle/>
          <a:p>
            <a:fld id="{55F5C682-4437-42FC-88FA-3681D4FFB8D1}" type="slidenum">
              <a:rPr lang="zh-TW" altLang="en-US" smtClean="0"/>
              <a:t>3</a:t>
            </a:fld>
            <a:endParaRPr lang="zh-TW" altLang="en-US" dirty="0"/>
          </a:p>
        </p:txBody>
      </p:sp>
      <p:sp>
        <p:nvSpPr>
          <p:cNvPr id="48" name="文本框 441">
            <a:extLst>
              <a:ext uri="{FF2B5EF4-FFF2-40B4-BE49-F238E27FC236}">
                <a16:creationId xmlns:a16="http://schemas.microsoft.com/office/drawing/2014/main" id="{1EC31F8E-7C07-40FF-8907-584BF9D7F9A4}"/>
              </a:ext>
            </a:extLst>
          </p:cNvPr>
          <p:cNvSpPr txBox="1"/>
          <p:nvPr/>
        </p:nvSpPr>
        <p:spPr>
          <a:xfrm>
            <a:off x="8610601" y="-15389"/>
            <a:ext cx="3581400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TW" altLang="en-US" sz="2000" b="1" dirty="0" smtClean="0">
                <a:solidFill>
                  <a:srgbClr val="FFFF00"/>
                </a:solidFill>
                <a:latin typeface="微軟正黑體" panose="020B0604030504040204" pitchFamily="34" charset="-120"/>
              </a:rPr>
              <a:t>整合</a:t>
            </a:r>
            <a:r>
              <a:rPr lang="zh-TW" altLang="en-US" sz="2000" b="1" dirty="0">
                <a:solidFill>
                  <a:srgbClr val="FFFF00"/>
                </a:solidFill>
                <a:latin typeface="微軟正黑體" panose="020B0604030504040204" pitchFamily="34" charset="-120"/>
              </a:rPr>
              <a:t>型</a:t>
            </a: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能源管理系統示範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輔導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文字版面配置區 1"/>
          <p:cNvSpPr txBox="1">
            <a:spLocks/>
          </p:cNvSpPr>
          <p:nvPr/>
        </p:nvSpPr>
        <p:spPr>
          <a:xfrm>
            <a:off x="-1952647" y="195427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405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1.1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、申請廠商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基本資料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限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9" name="Rectangle 11"/>
          <p:cNvSpPr>
            <a:spLocks noChangeArrowheads="1"/>
          </p:cNvSpPr>
          <p:nvPr/>
        </p:nvSpPr>
        <p:spPr bwMode="auto">
          <a:xfrm>
            <a:off x="1081026" y="1209804"/>
            <a:ext cx="4314825" cy="26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b="1" dirty="0">
                <a:solidFill>
                  <a:srgbClr val="FF6600"/>
                </a:solidFill>
                <a:latin typeface="微軟正黑體" panose="020B0604030504040204" pitchFamily="34" charset="-120"/>
              </a:rPr>
              <a:t>申請</a:t>
            </a:r>
            <a:r>
              <a:rPr lang="zh-TW" altLang="en-US" b="1" dirty="0" smtClean="0">
                <a:solidFill>
                  <a:srgbClr val="FF6600"/>
                </a:solidFill>
                <a:latin typeface="微軟正黑體" panose="020B0604030504040204" pitchFamily="34" charset="-120"/>
              </a:rPr>
              <a:t>廠商</a:t>
            </a:r>
            <a:r>
              <a:rPr lang="zh-TW" altLang="en-US" b="1" dirty="0" smtClean="0">
                <a:solidFill>
                  <a:srgbClr val="FF6600"/>
                </a:solidFill>
                <a:latin typeface="微軟正黑體" panose="020B0604030504040204" pitchFamily="34" charset="-120"/>
              </a:rPr>
              <a:t>名稱</a:t>
            </a:r>
            <a:endParaRPr lang="de-DE" altLang="zh-TW" sz="1400" b="1" dirty="0">
              <a:solidFill>
                <a:srgbClr val="FF6600"/>
              </a:solidFill>
              <a:latin typeface="微軟正黑體" panose="020B0604030504040204" pitchFamily="34" charset="-120"/>
            </a:endParaRPr>
          </a:p>
        </p:txBody>
      </p:sp>
      <p:grpSp>
        <p:nvGrpSpPr>
          <p:cNvPr id="60" name="群組 59"/>
          <p:cNvGrpSpPr/>
          <p:nvPr/>
        </p:nvGrpSpPr>
        <p:grpSpPr>
          <a:xfrm>
            <a:off x="552011" y="1130490"/>
            <a:ext cx="427704" cy="427704"/>
            <a:chOff x="-113773" y="1956327"/>
            <a:chExt cx="1751546" cy="1751546"/>
          </a:xfrm>
        </p:grpSpPr>
        <p:sp>
          <p:nvSpPr>
            <p:cNvPr id="61" name="Oval 4"/>
            <p:cNvSpPr/>
            <p:nvPr/>
          </p:nvSpPr>
          <p:spPr>
            <a:xfrm>
              <a:off x="-113773" y="1956327"/>
              <a:ext cx="1751546" cy="1751546"/>
            </a:xfrm>
            <a:prstGeom prst="ellipse">
              <a:avLst/>
            </a:prstGeom>
            <a:solidFill>
              <a:srgbClr val="24A8C2"/>
            </a:solidFill>
            <a:ln w="603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cs typeface="+mn-cs"/>
              </a:endParaRPr>
            </a:p>
          </p:txBody>
        </p:sp>
        <p:sp>
          <p:nvSpPr>
            <p:cNvPr id="62" name="Rounded Rectangle 51">
              <a:extLst>
                <a:ext uri="{FF2B5EF4-FFF2-40B4-BE49-F238E27FC236}">
                  <a16:creationId xmlns:a16="http://schemas.microsoft.com/office/drawing/2014/main" id="{7FAD2FA5-CAA4-4B70-BD32-B6FAA13DAB09}"/>
                </a:ext>
              </a:extLst>
            </p:cNvPr>
            <p:cNvSpPr/>
            <p:nvPr/>
          </p:nvSpPr>
          <p:spPr>
            <a:xfrm rot="16200000" flipH="1">
              <a:off x="272368" y="2320307"/>
              <a:ext cx="987004" cy="929522"/>
            </a:xfrm>
            <a:custGeom>
              <a:avLst/>
              <a:gdLst/>
              <a:ahLst/>
              <a:cxnLst/>
              <a:rect l="l" t="t" r="r" b="b"/>
              <a:pathLst>
                <a:path w="2928608" h="2758049">
                  <a:moveTo>
                    <a:pt x="2797052" y="1199936"/>
                  </a:moveTo>
                  <a:lnTo>
                    <a:pt x="2797052" y="1541978"/>
                  </a:lnTo>
                  <a:cubicBezTo>
                    <a:pt x="2797052" y="1578306"/>
                    <a:pt x="2826502" y="1607756"/>
                    <a:pt x="2862830" y="1607756"/>
                  </a:cubicBezTo>
                  <a:lnTo>
                    <a:pt x="2862830" y="1607755"/>
                  </a:lnTo>
                  <a:cubicBezTo>
                    <a:pt x="2899158" y="1607755"/>
                    <a:pt x="2928608" y="1578305"/>
                    <a:pt x="2928608" y="1541977"/>
                  </a:cubicBezTo>
                  <a:lnTo>
                    <a:pt x="2928607" y="1199936"/>
                  </a:lnTo>
                  <a:cubicBezTo>
                    <a:pt x="2928607" y="1163608"/>
                    <a:pt x="2899158" y="1134159"/>
                    <a:pt x="2862830" y="1134158"/>
                  </a:cubicBezTo>
                  <a:cubicBezTo>
                    <a:pt x="2826502" y="1134159"/>
                    <a:pt x="2797052" y="1163608"/>
                    <a:pt x="2797052" y="1199936"/>
                  </a:cubicBezTo>
                  <a:close/>
                  <a:moveTo>
                    <a:pt x="2593193" y="1147315"/>
                  </a:moveTo>
                  <a:lnTo>
                    <a:pt x="2593193" y="1594601"/>
                  </a:lnTo>
                  <a:cubicBezTo>
                    <a:pt x="2593193" y="1630929"/>
                    <a:pt x="2622643" y="1660379"/>
                    <a:pt x="2658971" y="1660379"/>
                  </a:cubicBezTo>
                  <a:lnTo>
                    <a:pt x="2658971" y="1660378"/>
                  </a:lnTo>
                  <a:cubicBezTo>
                    <a:pt x="2695299" y="1660378"/>
                    <a:pt x="2724749" y="1630928"/>
                    <a:pt x="2724749" y="1594600"/>
                  </a:cubicBezTo>
                  <a:lnTo>
                    <a:pt x="2724748" y="1147315"/>
                  </a:lnTo>
                  <a:cubicBezTo>
                    <a:pt x="2724748" y="1110987"/>
                    <a:pt x="2695299" y="1081538"/>
                    <a:pt x="2658971" y="1081537"/>
                  </a:cubicBezTo>
                  <a:cubicBezTo>
                    <a:pt x="2622643" y="1081538"/>
                    <a:pt x="2593193" y="1110987"/>
                    <a:pt x="2593193" y="1147315"/>
                  </a:cubicBezTo>
                  <a:close/>
                  <a:moveTo>
                    <a:pt x="2389334" y="1121004"/>
                  </a:moveTo>
                  <a:lnTo>
                    <a:pt x="2389334" y="1620912"/>
                  </a:lnTo>
                  <a:cubicBezTo>
                    <a:pt x="2389334" y="1657240"/>
                    <a:pt x="2418784" y="1686690"/>
                    <a:pt x="2455112" y="1686690"/>
                  </a:cubicBezTo>
                  <a:lnTo>
                    <a:pt x="2455112" y="1686689"/>
                  </a:lnTo>
                  <a:cubicBezTo>
                    <a:pt x="2491440" y="1686689"/>
                    <a:pt x="2520890" y="1657239"/>
                    <a:pt x="2520890" y="1620911"/>
                  </a:cubicBezTo>
                  <a:lnTo>
                    <a:pt x="2520889" y="1121004"/>
                  </a:lnTo>
                  <a:cubicBezTo>
                    <a:pt x="2520889" y="1084676"/>
                    <a:pt x="2491440" y="1055227"/>
                    <a:pt x="2455112" y="1055226"/>
                  </a:cubicBezTo>
                  <a:cubicBezTo>
                    <a:pt x="2418784" y="1055227"/>
                    <a:pt x="2389334" y="1084676"/>
                    <a:pt x="2389334" y="1121004"/>
                  </a:cubicBezTo>
                  <a:close/>
                  <a:moveTo>
                    <a:pt x="1314382" y="1247024"/>
                  </a:moveTo>
                  <a:cubicBezTo>
                    <a:pt x="1314381" y="1225915"/>
                    <a:pt x="1331494" y="1208803"/>
                    <a:pt x="1352603" y="1208803"/>
                  </a:cubicBezTo>
                  <a:lnTo>
                    <a:pt x="1410313" y="1208803"/>
                  </a:lnTo>
                  <a:lnTo>
                    <a:pt x="1410313" y="1146778"/>
                  </a:lnTo>
                  <a:cubicBezTo>
                    <a:pt x="1410313" y="1145599"/>
                    <a:pt x="1410393" y="1144438"/>
                    <a:pt x="1411688" y="1143457"/>
                  </a:cubicBezTo>
                  <a:lnTo>
                    <a:pt x="1408531" y="1133444"/>
                  </a:lnTo>
                  <a:cubicBezTo>
                    <a:pt x="1410371" y="1112415"/>
                    <a:pt x="1428909" y="1096860"/>
                    <a:pt x="1449938" y="1098699"/>
                  </a:cubicBezTo>
                  <a:lnTo>
                    <a:pt x="2236821" y="1167543"/>
                  </a:lnTo>
                  <a:cubicBezTo>
                    <a:pt x="2257849" y="1169383"/>
                    <a:pt x="2273405" y="1187920"/>
                    <a:pt x="2271565" y="1208950"/>
                  </a:cubicBezTo>
                  <a:cubicBezTo>
                    <a:pt x="2269725" y="1229978"/>
                    <a:pt x="2251187" y="1245533"/>
                    <a:pt x="2230159" y="1243693"/>
                  </a:cubicBezTo>
                  <a:cubicBezTo>
                    <a:pt x="1973864" y="1221271"/>
                    <a:pt x="1717570" y="1198849"/>
                    <a:pt x="1461275" y="1176426"/>
                  </a:cubicBezTo>
                  <a:lnTo>
                    <a:pt x="1461274" y="1208803"/>
                  </a:lnTo>
                  <a:lnTo>
                    <a:pt x="1518985" y="1208803"/>
                  </a:lnTo>
                  <a:cubicBezTo>
                    <a:pt x="1540095" y="1208802"/>
                    <a:pt x="1557205" y="1225915"/>
                    <a:pt x="1557206" y="1247025"/>
                  </a:cubicBezTo>
                  <a:lnTo>
                    <a:pt x="1557207" y="1247023"/>
                  </a:lnTo>
                  <a:cubicBezTo>
                    <a:pt x="1557207" y="1268132"/>
                    <a:pt x="1540095" y="1285244"/>
                    <a:pt x="1518986" y="1285244"/>
                  </a:cubicBezTo>
                  <a:cubicBezTo>
                    <a:pt x="1499749" y="1285244"/>
                    <a:pt x="1480511" y="1285243"/>
                    <a:pt x="1461275" y="1285244"/>
                  </a:cubicBezTo>
                  <a:lnTo>
                    <a:pt x="1461275" y="1337600"/>
                  </a:lnTo>
                  <a:lnTo>
                    <a:pt x="1518985" y="1337600"/>
                  </a:lnTo>
                  <a:cubicBezTo>
                    <a:pt x="1540095" y="1337600"/>
                    <a:pt x="1557206" y="1354713"/>
                    <a:pt x="1557206" y="1375821"/>
                  </a:cubicBezTo>
                  <a:lnTo>
                    <a:pt x="1557207" y="1375820"/>
                  </a:lnTo>
                  <a:cubicBezTo>
                    <a:pt x="1557206" y="1396928"/>
                    <a:pt x="1540095" y="1414041"/>
                    <a:pt x="1518986" y="1414041"/>
                  </a:cubicBezTo>
                  <a:cubicBezTo>
                    <a:pt x="1499750" y="1414041"/>
                    <a:pt x="1480511" y="1414041"/>
                    <a:pt x="1461275" y="1414042"/>
                  </a:cubicBezTo>
                  <a:lnTo>
                    <a:pt x="1461275" y="1466398"/>
                  </a:lnTo>
                  <a:lnTo>
                    <a:pt x="1518985" y="1466398"/>
                  </a:lnTo>
                  <a:cubicBezTo>
                    <a:pt x="1540095" y="1466398"/>
                    <a:pt x="1557206" y="1483509"/>
                    <a:pt x="1557206" y="1504618"/>
                  </a:cubicBezTo>
                  <a:lnTo>
                    <a:pt x="1557207" y="1504619"/>
                  </a:lnTo>
                  <a:cubicBezTo>
                    <a:pt x="1557207" y="1525727"/>
                    <a:pt x="1540094" y="1542838"/>
                    <a:pt x="1518986" y="1542839"/>
                  </a:cubicBezTo>
                  <a:cubicBezTo>
                    <a:pt x="1499749" y="1542839"/>
                    <a:pt x="1480511" y="1542838"/>
                    <a:pt x="1461275" y="1542839"/>
                  </a:cubicBezTo>
                  <a:lnTo>
                    <a:pt x="1461274" y="1575412"/>
                  </a:lnTo>
                  <a:lnTo>
                    <a:pt x="2226550" y="1494978"/>
                  </a:lnTo>
                  <a:cubicBezTo>
                    <a:pt x="2247542" y="1492772"/>
                    <a:pt x="2266350" y="1508001"/>
                    <a:pt x="2268556" y="1528995"/>
                  </a:cubicBezTo>
                  <a:cubicBezTo>
                    <a:pt x="2270763" y="1549988"/>
                    <a:pt x="2255534" y="1568794"/>
                    <a:pt x="2234542" y="1571000"/>
                  </a:cubicBezTo>
                  <a:cubicBezTo>
                    <a:pt x="1972686" y="1598522"/>
                    <a:pt x="1710833" y="1626046"/>
                    <a:pt x="1448978" y="1653567"/>
                  </a:cubicBezTo>
                  <a:cubicBezTo>
                    <a:pt x="1427984" y="1655774"/>
                    <a:pt x="1409178" y="1640544"/>
                    <a:pt x="1406971" y="1619551"/>
                  </a:cubicBezTo>
                  <a:cubicBezTo>
                    <a:pt x="1406474" y="1614827"/>
                    <a:pt x="1406862" y="1610214"/>
                    <a:pt x="1410805" y="1606610"/>
                  </a:cubicBezTo>
                  <a:lnTo>
                    <a:pt x="1410312" y="1605422"/>
                  </a:lnTo>
                  <a:lnTo>
                    <a:pt x="1410312" y="1542839"/>
                  </a:lnTo>
                  <a:lnTo>
                    <a:pt x="1352603" y="1542841"/>
                  </a:lnTo>
                  <a:cubicBezTo>
                    <a:pt x="1331494" y="1542841"/>
                    <a:pt x="1314382" y="1525729"/>
                    <a:pt x="1314382" y="1504619"/>
                  </a:cubicBezTo>
                  <a:cubicBezTo>
                    <a:pt x="1314382" y="1483510"/>
                    <a:pt x="1331493" y="1466397"/>
                    <a:pt x="1352603" y="1466398"/>
                  </a:cubicBezTo>
                  <a:lnTo>
                    <a:pt x="1410312" y="1466398"/>
                  </a:lnTo>
                  <a:lnTo>
                    <a:pt x="1410313" y="1414042"/>
                  </a:lnTo>
                  <a:lnTo>
                    <a:pt x="1352603" y="1414042"/>
                  </a:lnTo>
                  <a:cubicBezTo>
                    <a:pt x="1331494" y="1414041"/>
                    <a:pt x="1314383" y="1396930"/>
                    <a:pt x="1314382" y="1375820"/>
                  </a:cubicBezTo>
                  <a:cubicBezTo>
                    <a:pt x="1314383" y="1354713"/>
                    <a:pt x="1331494" y="1337600"/>
                    <a:pt x="1352603" y="1337601"/>
                  </a:cubicBezTo>
                  <a:lnTo>
                    <a:pt x="1410312" y="1337600"/>
                  </a:lnTo>
                  <a:lnTo>
                    <a:pt x="1410312" y="1285244"/>
                  </a:lnTo>
                  <a:lnTo>
                    <a:pt x="1352603" y="1285244"/>
                  </a:lnTo>
                  <a:cubicBezTo>
                    <a:pt x="1331494" y="1285244"/>
                    <a:pt x="1314381" y="1268133"/>
                    <a:pt x="1314382" y="1247024"/>
                  </a:cubicBezTo>
                  <a:close/>
                  <a:moveTo>
                    <a:pt x="1171967" y="72000"/>
                  </a:moveTo>
                  <a:lnTo>
                    <a:pt x="1171967" y="288000"/>
                  </a:lnTo>
                  <a:cubicBezTo>
                    <a:pt x="1171967" y="327765"/>
                    <a:pt x="1204202" y="360000"/>
                    <a:pt x="1243967" y="360000"/>
                  </a:cubicBezTo>
                  <a:cubicBezTo>
                    <a:pt x="1283732" y="360000"/>
                    <a:pt x="1315967" y="327765"/>
                    <a:pt x="1315967" y="288000"/>
                  </a:cubicBezTo>
                  <a:lnTo>
                    <a:pt x="1315967" y="72000"/>
                  </a:lnTo>
                  <a:cubicBezTo>
                    <a:pt x="1315967" y="32235"/>
                    <a:pt x="1283732" y="0"/>
                    <a:pt x="1243967" y="0"/>
                  </a:cubicBezTo>
                  <a:cubicBezTo>
                    <a:pt x="1204202" y="0"/>
                    <a:pt x="1171967" y="32235"/>
                    <a:pt x="1171967" y="72000"/>
                  </a:cubicBezTo>
                  <a:close/>
                  <a:moveTo>
                    <a:pt x="1171966" y="2470049"/>
                  </a:moveTo>
                  <a:lnTo>
                    <a:pt x="1171966" y="2686049"/>
                  </a:lnTo>
                  <a:cubicBezTo>
                    <a:pt x="1171966" y="2725814"/>
                    <a:pt x="1204201" y="2758049"/>
                    <a:pt x="1243966" y="2758049"/>
                  </a:cubicBezTo>
                  <a:cubicBezTo>
                    <a:pt x="1283731" y="2758049"/>
                    <a:pt x="1315966" y="2725814"/>
                    <a:pt x="1315966" y="2686049"/>
                  </a:cubicBezTo>
                  <a:lnTo>
                    <a:pt x="1315966" y="2470049"/>
                  </a:lnTo>
                  <a:cubicBezTo>
                    <a:pt x="1315966" y="2430284"/>
                    <a:pt x="1283731" y="2398049"/>
                    <a:pt x="1243966" y="2398049"/>
                  </a:cubicBezTo>
                  <a:cubicBezTo>
                    <a:pt x="1204201" y="2398049"/>
                    <a:pt x="1171966" y="2430284"/>
                    <a:pt x="1171966" y="2470049"/>
                  </a:cubicBezTo>
                  <a:close/>
                  <a:moveTo>
                    <a:pt x="515345" y="1370958"/>
                  </a:moveTo>
                  <a:cubicBezTo>
                    <a:pt x="515344" y="1558300"/>
                    <a:pt x="586814" y="1745642"/>
                    <a:pt x="729750" y="1888579"/>
                  </a:cubicBezTo>
                  <a:cubicBezTo>
                    <a:pt x="1015625" y="2174454"/>
                    <a:pt x="1479119" y="2174454"/>
                    <a:pt x="1764994" y="1888580"/>
                  </a:cubicBezTo>
                  <a:lnTo>
                    <a:pt x="1940572" y="1713001"/>
                  </a:lnTo>
                  <a:lnTo>
                    <a:pt x="2136413" y="1713002"/>
                  </a:lnTo>
                  <a:cubicBezTo>
                    <a:pt x="2215124" y="1713001"/>
                    <a:pt x="2278929" y="1649195"/>
                    <a:pt x="2278929" y="1570486"/>
                  </a:cubicBezTo>
                  <a:lnTo>
                    <a:pt x="2278929" y="1374645"/>
                  </a:lnTo>
                  <a:lnTo>
                    <a:pt x="2282614" y="1370959"/>
                  </a:lnTo>
                  <a:lnTo>
                    <a:pt x="2278929" y="1367272"/>
                  </a:lnTo>
                  <a:lnTo>
                    <a:pt x="2278929" y="1171432"/>
                  </a:lnTo>
                  <a:cubicBezTo>
                    <a:pt x="2278929" y="1092722"/>
                    <a:pt x="2215123" y="1028916"/>
                    <a:pt x="2136413" y="1028916"/>
                  </a:cubicBezTo>
                  <a:lnTo>
                    <a:pt x="1940571" y="1028916"/>
                  </a:lnTo>
                  <a:cubicBezTo>
                    <a:pt x="1882045" y="970390"/>
                    <a:pt x="1823519" y="911862"/>
                    <a:pt x="1764993" y="853336"/>
                  </a:cubicBezTo>
                  <a:cubicBezTo>
                    <a:pt x="1479118" y="567461"/>
                    <a:pt x="1015625" y="567462"/>
                    <a:pt x="729750" y="853336"/>
                  </a:cubicBezTo>
                  <a:cubicBezTo>
                    <a:pt x="586813" y="996273"/>
                    <a:pt x="515344" y="1183616"/>
                    <a:pt x="515345" y="1370958"/>
                  </a:cubicBezTo>
                  <a:close/>
                  <a:moveTo>
                    <a:pt x="388776" y="2386770"/>
                  </a:moveTo>
                  <a:cubicBezTo>
                    <a:pt x="388776" y="2405196"/>
                    <a:pt x="395805" y="2423622"/>
                    <a:pt x="409865" y="2437681"/>
                  </a:cubicBezTo>
                  <a:cubicBezTo>
                    <a:pt x="437983" y="2465800"/>
                    <a:pt x="483570" y="2465800"/>
                    <a:pt x="511688" y="2437681"/>
                  </a:cubicBezTo>
                  <a:lnTo>
                    <a:pt x="664423" y="2284946"/>
                  </a:lnTo>
                  <a:cubicBezTo>
                    <a:pt x="692541" y="2256828"/>
                    <a:pt x="692541" y="2211241"/>
                    <a:pt x="664423" y="2183123"/>
                  </a:cubicBezTo>
                  <a:cubicBezTo>
                    <a:pt x="636305" y="2155005"/>
                    <a:pt x="590718" y="2155005"/>
                    <a:pt x="562599" y="2183123"/>
                  </a:cubicBezTo>
                  <a:lnTo>
                    <a:pt x="409865" y="2335858"/>
                  </a:lnTo>
                  <a:cubicBezTo>
                    <a:pt x="395805" y="2349917"/>
                    <a:pt x="388776" y="2368343"/>
                    <a:pt x="388776" y="2386770"/>
                  </a:cubicBezTo>
                  <a:close/>
                  <a:moveTo>
                    <a:pt x="388776" y="365689"/>
                  </a:moveTo>
                  <a:cubicBezTo>
                    <a:pt x="388776" y="384115"/>
                    <a:pt x="395805" y="402541"/>
                    <a:pt x="409865" y="416600"/>
                  </a:cubicBezTo>
                  <a:lnTo>
                    <a:pt x="562599" y="569335"/>
                  </a:lnTo>
                  <a:cubicBezTo>
                    <a:pt x="590718" y="597454"/>
                    <a:pt x="636305" y="597454"/>
                    <a:pt x="664423" y="569335"/>
                  </a:cubicBezTo>
                  <a:cubicBezTo>
                    <a:pt x="692541" y="541217"/>
                    <a:pt x="692541" y="495630"/>
                    <a:pt x="664423" y="467512"/>
                  </a:cubicBezTo>
                  <a:lnTo>
                    <a:pt x="511688" y="314777"/>
                  </a:lnTo>
                  <a:cubicBezTo>
                    <a:pt x="483570" y="286659"/>
                    <a:pt x="437983" y="286659"/>
                    <a:pt x="409865" y="314777"/>
                  </a:cubicBezTo>
                  <a:cubicBezTo>
                    <a:pt x="395805" y="328836"/>
                    <a:pt x="388776" y="347262"/>
                    <a:pt x="388776" y="365689"/>
                  </a:cubicBezTo>
                  <a:close/>
                  <a:moveTo>
                    <a:pt x="0" y="1379024"/>
                  </a:moveTo>
                  <a:cubicBezTo>
                    <a:pt x="0" y="1418789"/>
                    <a:pt x="32235" y="1451024"/>
                    <a:pt x="72000" y="1451024"/>
                  </a:cubicBezTo>
                  <a:lnTo>
                    <a:pt x="288000" y="1451024"/>
                  </a:lnTo>
                  <a:cubicBezTo>
                    <a:pt x="327765" y="1451024"/>
                    <a:pt x="360000" y="1418789"/>
                    <a:pt x="360000" y="1379024"/>
                  </a:cubicBezTo>
                  <a:cubicBezTo>
                    <a:pt x="360000" y="1339259"/>
                    <a:pt x="327765" y="1307024"/>
                    <a:pt x="288000" y="1307024"/>
                  </a:cubicBezTo>
                  <a:lnTo>
                    <a:pt x="72000" y="1307024"/>
                  </a:lnTo>
                  <a:cubicBezTo>
                    <a:pt x="32235" y="1307024"/>
                    <a:pt x="0" y="1339259"/>
                    <a:pt x="0" y="1379024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cs typeface="+mn-cs"/>
              </a:endParaRPr>
            </a:p>
          </p:txBody>
        </p:sp>
      </p:grpSp>
      <p:sp>
        <p:nvSpPr>
          <p:cNvPr id="63" name="Rectangle 11"/>
          <p:cNvSpPr>
            <a:spLocks noChangeArrowheads="1"/>
          </p:cNvSpPr>
          <p:nvPr/>
        </p:nvSpPr>
        <p:spPr bwMode="auto">
          <a:xfrm>
            <a:off x="1081026" y="1634474"/>
            <a:ext cx="4314825" cy="26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b="1" dirty="0">
                <a:solidFill>
                  <a:srgbClr val="FF6600"/>
                </a:solidFill>
                <a:latin typeface="微軟正黑體" panose="020B0604030504040204" pitchFamily="34" charset="-120"/>
              </a:rPr>
              <a:t>簡報重點</a:t>
            </a:r>
            <a:r>
              <a:rPr lang="zh-TW" altLang="en-US" b="1" dirty="0" smtClean="0">
                <a:solidFill>
                  <a:srgbClr val="FF6600"/>
                </a:solidFill>
                <a:latin typeface="微軟正黑體" panose="020B0604030504040204" pitchFamily="34" charset="-120"/>
              </a:rPr>
              <a:t>：</a:t>
            </a:r>
            <a:r>
              <a:rPr lang="zh-TW" altLang="en-US" b="1" dirty="0">
                <a:solidFill>
                  <a:srgbClr val="FF6600"/>
                </a:solidFill>
                <a:latin typeface="微軟正黑體" panose="020B0604030504040204" pitchFamily="34" charset="-120"/>
              </a:rPr>
              <a:t>參選</a:t>
            </a:r>
            <a:r>
              <a:rPr lang="zh-TW" altLang="en-US" b="1" dirty="0" smtClean="0">
                <a:solidFill>
                  <a:srgbClr val="FF6600"/>
                </a:solidFill>
                <a:latin typeface="微軟正黑體" panose="020B0604030504040204" pitchFamily="34" charset="-120"/>
              </a:rPr>
              <a:t>廠商</a:t>
            </a:r>
            <a:r>
              <a:rPr lang="zh-TW" altLang="en-US" b="1" dirty="0">
                <a:solidFill>
                  <a:srgbClr val="FF6600"/>
                </a:solidFill>
                <a:latin typeface="微軟正黑體" panose="020B0604030504040204" pitchFamily="34" charset="-120"/>
              </a:rPr>
              <a:t>介紹與特色</a:t>
            </a:r>
            <a:endParaRPr lang="de-DE" altLang="zh-TW" b="1" dirty="0">
              <a:solidFill>
                <a:srgbClr val="FF6600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64" name="Rectangle 8"/>
          <p:cNvSpPr txBox="1">
            <a:spLocks noChangeArrowheads="1"/>
          </p:cNvSpPr>
          <p:nvPr/>
        </p:nvSpPr>
        <p:spPr bwMode="auto">
          <a:xfrm>
            <a:off x="1081026" y="2059144"/>
            <a:ext cx="3969945" cy="834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34290" rIns="0" bIns="34290" numCol="1" anchor="t" anchorCtr="0" compatLnSpc="1">
            <a:prstTxWarp prst="textNoShape">
              <a:avLst/>
            </a:prstTxWarp>
          </a:bodyPr>
          <a:lstStyle>
            <a:lvl1pPr marL="190500" indent="-190500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1000" indent="-188913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2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561975" indent="-179388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20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768350" indent="-204788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10509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15081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6pPr>
            <a:lvl7pPr marL="19653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7pPr>
            <a:lvl8pPr marL="24225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8pPr>
            <a:lvl9pPr marL="28797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190500" marR="0" lvl="0" indent="-19050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>
                <a:srgbClr val="82C65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zh-TW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參選</a:t>
            </a:r>
            <a:r>
              <a:rPr kumimoji="0" lang="zh-TW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廠商基本資料</a:t>
            </a:r>
            <a:endParaRPr kumimoji="0" lang="en-US" altLang="zh-TW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221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Placeholder 1"/>
          <p:cNvSpPr txBox="1">
            <a:spLocks/>
          </p:cNvSpPr>
          <p:nvPr/>
        </p:nvSpPr>
        <p:spPr>
          <a:xfrm>
            <a:off x="1647417" y="33215"/>
            <a:ext cx="2427279" cy="469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2400" b="1" dirty="0">
                <a:solidFill>
                  <a:schemeClr val="bg1"/>
                </a:solidFill>
              </a:rPr>
              <a:t>前言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1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9336314" y="6492875"/>
            <a:ext cx="2743200" cy="365125"/>
          </a:xfrm>
        </p:spPr>
        <p:txBody>
          <a:bodyPr/>
          <a:lstStyle/>
          <a:p>
            <a:fld id="{55F5C682-4437-42FC-88FA-3681D4FFB8D1}" type="slidenum">
              <a:rPr lang="zh-TW" altLang="en-US" smtClean="0"/>
              <a:t>4</a:t>
            </a:fld>
            <a:endParaRPr lang="zh-TW" altLang="en-US" dirty="0"/>
          </a:p>
        </p:txBody>
      </p:sp>
      <p:sp>
        <p:nvSpPr>
          <p:cNvPr id="48" name="文本框 441">
            <a:extLst>
              <a:ext uri="{FF2B5EF4-FFF2-40B4-BE49-F238E27FC236}">
                <a16:creationId xmlns:a16="http://schemas.microsoft.com/office/drawing/2014/main" id="{1EC31F8E-7C07-40FF-8907-584BF9D7F9A4}"/>
              </a:ext>
            </a:extLst>
          </p:cNvPr>
          <p:cNvSpPr txBox="1"/>
          <p:nvPr/>
        </p:nvSpPr>
        <p:spPr>
          <a:xfrm>
            <a:off x="8610601" y="-15389"/>
            <a:ext cx="3581400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TW" altLang="en-US" sz="2000" b="1" dirty="0" smtClean="0">
                <a:solidFill>
                  <a:srgbClr val="FFFF00"/>
                </a:solidFill>
                <a:latin typeface="微軟正黑體" panose="020B0604030504040204" pitchFamily="34" charset="-120"/>
              </a:rPr>
              <a:t>整合</a:t>
            </a:r>
            <a:r>
              <a:rPr lang="zh-TW" altLang="en-US" sz="2000" b="1" dirty="0">
                <a:solidFill>
                  <a:srgbClr val="FFFF00"/>
                </a:solidFill>
                <a:latin typeface="微軟正黑體" panose="020B0604030504040204" pitchFamily="34" charset="-120"/>
              </a:rPr>
              <a:t>型</a:t>
            </a: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能源管理系統示範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輔導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文字版面配置區 1"/>
          <p:cNvSpPr txBox="1">
            <a:spLocks/>
          </p:cNvSpPr>
          <p:nvPr/>
        </p:nvSpPr>
        <p:spPr>
          <a:xfrm>
            <a:off x="-747961" y="233085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405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1.2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、申請廠商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組織架構、生產流程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限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360397" y="1075201"/>
            <a:ext cx="5280060" cy="541098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zh-TW" altLang="zh-TW" b="1" dirty="0">
                <a:solidFill>
                  <a:srgbClr val="FF6600"/>
                </a:solidFill>
                <a:latin typeface="微軟正黑體" panose="020B0604030504040204" pitchFamily="34" charset="-120"/>
              </a:rPr>
              <a:t>生產</a:t>
            </a:r>
            <a:r>
              <a:rPr lang="zh-TW" altLang="zh-TW" b="1" dirty="0" smtClean="0">
                <a:solidFill>
                  <a:srgbClr val="FF6600"/>
                </a:solidFill>
                <a:latin typeface="微軟正黑體" panose="020B0604030504040204" pitchFamily="34" charset="-120"/>
              </a:rPr>
              <a:t>流程</a:t>
            </a:r>
            <a:r>
              <a:rPr lang="zh-TW" altLang="en-US" b="1" dirty="0" smtClean="0">
                <a:solidFill>
                  <a:srgbClr val="FF6600"/>
                </a:solidFill>
                <a:latin typeface="微軟正黑體" panose="020B0604030504040204" pitchFamily="34" charset="-120"/>
              </a:rPr>
              <a:t>圖</a:t>
            </a:r>
            <a:endParaRPr lang="zh-TW" altLang="en-US" b="1" dirty="0">
              <a:solidFill>
                <a:srgbClr val="FF6600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249882" y="1075201"/>
            <a:ext cx="5831603" cy="541098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defTabSz="914400"/>
            <a:r>
              <a:rPr lang="zh-TW" altLang="zh-TW" b="1" dirty="0">
                <a:solidFill>
                  <a:srgbClr val="FF6600"/>
                </a:solidFill>
                <a:latin typeface="微軟正黑體" panose="020B0604030504040204" pitchFamily="34" charset="-120"/>
              </a:rPr>
              <a:t>廠內組織、與節能推動小組架構</a:t>
            </a:r>
            <a:endParaRPr lang="de-DE" altLang="zh-TW" b="1" dirty="0">
              <a:solidFill>
                <a:srgbClr val="FF6600"/>
              </a:solidFill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6282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Placeholder 1"/>
          <p:cNvSpPr txBox="1">
            <a:spLocks/>
          </p:cNvSpPr>
          <p:nvPr/>
        </p:nvSpPr>
        <p:spPr>
          <a:xfrm>
            <a:off x="1647417" y="33215"/>
            <a:ext cx="2427279" cy="469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2400" b="1" dirty="0">
                <a:solidFill>
                  <a:schemeClr val="bg1"/>
                </a:solidFill>
              </a:rPr>
              <a:t>前言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1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9336314" y="6492875"/>
            <a:ext cx="2743200" cy="365125"/>
          </a:xfrm>
        </p:spPr>
        <p:txBody>
          <a:bodyPr/>
          <a:lstStyle/>
          <a:p>
            <a:fld id="{55F5C682-4437-42FC-88FA-3681D4FFB8D1}" type="slidenum">
              <a:rPr lang="zh-TW" altLang="en-US" smtClean="0"/>
              <a:t>5</a:t>
            </a:fld>
            <a:endParaRPr lang="zh-TW" altLang="en-US" dirty="0"/>
          </a:p>
        </p:txBody>
      </p:sp>
      <p:sp>
        <p:nvSpPr>
          <p:cNvPr id="48" name="文本框 441">
            <a:extLst>
              <a:ext uri="{FF2B5EF4-FFF2-40B4-BE49-F238E27FC236}">
                <a16:creationId xmlns:a16="http://schemas.microsoft.com/office/drawing/2014/main" id="{1EC31F8E-7C07-40FF-8907-584BF9D7F9A4}"/>
              </a:ext>
            </a:extLst>
          </p:cNvPr>
          <p:cNvSpPr txBox="1"/>
          <p:nvPr/>
        </p:nvSpPr>
        <p:spPr>
          <a:xfrm>
            <a:off x="8610601" y="-15389"/>
            <a:ext cx="3581400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TW" altLang="en-US" sz="2000" b="1" dirty="0" smtClean="0">
                <a:solidFill>
                  <a:srgbClr val="FFFF00"/>
                </a:solidFill>
                <a:latin typeface="微軟正黑體" panose="020B0604030504040204" pitchFamily="34" charset="-120"/>
              </a:rPr>
              <a:t>整合</a:t>
            </a:r>
            <a:r>
              <a:rPr lang="zh-TW" altLang="en-US" sz="2000" b="1" dirty="0">
                <a:solidFill>
                  <a:srgbClr val="FFFF00"/>
                </a:solidFill>
                <a:latin typeface="微軟正黑體" panose="020B0604030504040204" pitchFamily="34" charset="-120"/>
              </a:rPr>
              <a:t>型</a:t>
            </a: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能源管理系統示範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輔導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文字版面配置區 1"/>
          <p:cNvSpPr txBox="1">
            <a:spLocks/>
          </p:cNvSpPr>
          <p:nvPr/>
        </p:nvSpPr>
        <p:spPr>
          <a:xfrm>
            <a:off x="-747961" y="233085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405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1.3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、申請廠商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-112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年能源使用情形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限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029364"/>
              </p:ext>
            </p:extLst>
          </p:nvPr>
        </p:nvGraphicFramePr>
        <p:xfrm>
          <a:off x="188688" y="1723361"/>
          <a:ext cx="5863772" cy="4114800"/>
        </p:xfrm>
        <a:graphic>
          <a:graphicData uri="http://schemas.openxmlformats.org/drawingml/2006/table">
            <a:tbl>
              <a:tblPr firstRow="1" firstCol="1" bandRow="1"/>
              <a:tblGrid>
                <a:gridCol w="1712687">
                  <a:extLst>
                    <a:ext uri="{9D8B030D-6E8A-4147-A177-3AD203B41FA5}">
                      <a16:colId xmlns:a16="http://schemas.microsoft.com/office/drawing/2014/main" val="864805149"/>
                    </a:ext>
                  </a:extLst>
                </a:gridCol>
                <a:gridCol w="986970">
                  <a:extLst>
                    <a:ext uri="{9D8B030D-6E8A-4147-A177-3AD203B41FA5}">
                      <a16:colId xmlns:a16="http://schemas.microsoft.com/office/drawing/2014/main" val="646019702"/>
                    </a:ext>
                  </a:extLst>
                </a:gridCol>
                <a:gridCol w="1088572">
                  <a:extLst>
                    <a:ext uri="{9D8B030D-6E8A-4147-A177-3AD203B41FA5}">
                      <a16:colId xmlns:a16="http://schemas.microsoft.com/office/drawing/2014/main" val="3646969525"/>
                    </a:ext>
                  </a:extLst>
                </a:gridCol>
                <a:gridCol w="1059543">
                  <a:extLst>
                    <a:ext uri="{9D8B030D-6E8A-4147-A177-3AD203B41FA5}">
                      <a16:colId xmlns:a16="http://schemas.microsoft.com/office/drawing/2014/main" val="236471571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285572918"/>
                    </a:ext>
                  </a:extLst>
                </a:gridCol>
              </a:tblGrid>
              <a:tr h="27940">
                <a:tc>
                  <a:txBody>
                    <a:bodyPr/>
                    <a:lstStyle/>
                    <a:p>
                      <a:pPr marR="30480" algn="ctr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能源種類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R="30480" algn="ctr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年使用量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R="30480" algn="ctr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轉換為公秉油當量</a:t>
                      </a: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kern="150" dirty="0" err="1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kLOE</a:t>
                      </a: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R="30480" algn="ctr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佔全廠年能源使用比例</a:t>
                      </a: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(%)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R="30480" algn="ctr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能源成本</a:t>
                      </a: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萬元</a:t>
                      </a: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225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外購電力</a:t>
                      </a: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度</a:t>
                      </a: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37877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自發電力</a:t>
                      </a: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度</a:t>
                      </a: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36385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天然氣</a:t>
                      </a: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立方公尺</a:t>
                      </a: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6126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液化石油氣</a:t>
                      </a: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公噸</a:t>
                      </a: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1404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燃料油</a:t>
                      </a: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公秉</a:t>
                      </a: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2556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柴油</a:t>
                      </a: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公升</a:t>
                      </a: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8656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汽油</a:t>
                      </a:r>
                      <a:r>
                        <a:rPr lang="en-US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公升</a:t>
                      </a:r>
                      <a:r>
                        <a:rPr lang="en-US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TW" sz="1600" kern="15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18946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燃料煤</a:t>
                      </a:r>
                      <a:r>
                        <a:rPr lang="en-US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公噸</a:t>
                      </a:r>
                      <a:r>
                        <a:rPr lang="en-US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TW" sz="1600" kern="15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43942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外購蒸汽</a:t>
                      </a:r>
                      <a:r>
                        <a:rPr lang="en-US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公噸</a:t>
                      </a:r>
                      <a:r>
                        <a:rPr lang="en-US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TW" sz="1600" kern="15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43491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自產蒸汽</a:t>
                      </a:r>
                      <a:r>
                        <a:rPr lang="en-US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公噸</a:t>
                      </a:r>
                      <a:r>
                        <a:rPr lang="en-US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TW" sz="1600" kern="15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028298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R="30480" algn="ctr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總計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30480" algn="just">
                        <a:lnSpc>
                          <a:spcPts val="24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8333772"/>
                  </a:ext>
                </a:extLst>
              </a:tr>
            </a:tbl>
          </a:graphicData>
        </a:graphic>
      </p:graphicFrame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88688" y="1227448"/>
            <a:ext cx="4314825" cy="26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TW" b="1" dirty="0" smtClean="0">
                <a:latin typeface="微軟正黑體" panose="020B0604030504040204" pitchFamily="34" charset="-120"/>
              </a:rPr>
              <a:t>(1)</a:t>
            </a:r>
            <a:r>
              <a:rPr lang="zh-TW" altLang="zh-TW" b="1" dirty="0" smtClean="0">
                <a:latin typeface="微軟正黑體" panose="020B0604030504040204" pitchFamily="34" charset="-120"/>
              </a:rPr>
              <a:t>能源</a:t>
            </a:r>
            <a:r>
              <a:rPr lang="zh-TW" altLang="zh-TW" b="1" dirty="0">
                <a:latin typeface="微軟正黑體" panose="020B0604030504040204" pitchFamily="34" charset="-120"/>
              </a:rPr>
              <a:t>使用量</a:t>
            </a:r>
            <a:endParaRPr lang="de-DE" altLang="zh-TW" b="1" dirty="0">
              <a:latin typeface="微軟正黑體" panose="020B0604030504040204" pitchFamily="34" charset="-12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6206127" y="1203036"/>
            <a:ext cx="4314825" cy="329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TW" b="1" dirty="0" smtClean="0">
                <a:latin typeface="微軟正黑體" panose="020B0604030504040204" pitchFamily="34" charset="-120"/>
              </a:rPr>
              <a:t>(2)</a:t>
            </a:r>
            <a:r>
              <a:rPr lang="zh-TW" altLang="zh-TW" b="1" dirty="0" smtClean="0">
                <a:latin typeface="微軟正黑體" panose="020B0604030504040204" pitchFamily="34" charset="-120"/>
              </a:rPr>
              <a:t> </a:t>
            </a:r>
            <a:r>
              <a:rPr lang="zh-TW" altLang="en-US" b="1" dirty="0" smtClean="0">
                <a:latin typeface="微軟正黑體" panose="020B0604030504040204" pitchFamily="34" charset="-120"/>
              </a:rPr>
              <a:t>廠</a:t>
            </a:r>
            <a:r>
              <a:rPr lang="zh-TW" altLang="en-US" b="1" dirty="0">
                <a:latin typeface="微軟正黑體" panose="020B0604030504040204" pitchFamily="34" charset="-120"/>
              </a:rPr>
              <a:t>內重大耗能</a:t>
            </a:r>
            <a:r>
              <a:rPr lang="zh-TW" altLang="en-US" b="1" dirty="0" smtClean="0">
                <a:latin typeface="微軟正黑體" panose="020B0604030504040204" pitchFamily="34" charset="-120"/>
              </a:rPr>
              <a:t>設備</a:t>
            </a:r>
            <a:r>
              <a:rPr lang="en-US" altLang="zh-TW" b="1" dirty="0" smtClean="0">
                <a:latin typeface="微軟正黑體" panose="020B0604030504040204" pitchFamily="34" charset="-120"/>
              </a:rPr>
              <a:t>(</a:t>
            </a:r>
            <a:r>
              <a:rPr lang="zh-TW" altLang="en-US" b="1" dirty="0" smtClean="0">
                <a:latin typeface="微軟正黑體" panose="020B0604030504040204" pitchFamily="34" charset="-120"/>
              </a:rPr>
              <a:t>自行增列</a:t>
            </a:r>
            <a:r>
              <a:rPr lang="en-US" altLang="zh-TW" b="1" dirty="0" smtClean="0">
                <a:latin typeface="微軟正黑體" panose="020B0604030504040204" pitchFamily="34" charset="-120"/>
              </a:rPr>
              <a:t>)</a:t>
            </a:r>
            <a:endParaRPr lang="de-DE" altLang="zh-TW" b="1" dirty="0">
              <a:latin typeface="微軟正黑體" panose="020B0604030504040204" pitchFamily="34" charset="-12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603451"/>
              </p:ext>
            </p:extLst>
          </p:nvPr>
        </p:nvGraphicFramePr>
        <p:xfrm>
          <a:off x="6206127" y="1716470"/>
          <a:ext cx="5873387" cy="3595314"/>
        </p:xfrm>
        <a:graphic>
          <a:graphicData uri="http://schemas.openxmlformats.org/drawingml/2006/table">
            <a:tbl>
              <a:tblPr firstRow="1" firstCol="1" bandRow="1"/>
              <a:tblGrid>
                <a:gridCol w="1350010">
                  <a:extLst>
                    <a:ext uri="{9D8B030D-6E8A-4147-A177-3AD203B41FA5}">
                      <a16:colId xmlns:a16="http://schemas.microsoft.com/office/drawing/2014/main" val="1001872310"/>
                    </a:ext>
                  </a:extLst>
                </a:gridCol>
                <a:gridCol w="629920">
                  <a:extLst>
                    <a:ext uri="{9D8B030D-6E8A-4147-A177-3AD203B41FA5}">
                      <a16:colId xmlns:a16="http://schemas.microsoft.com/office/drawing/2014/main" val="71223318"/>
                    </a:ext>
                  </a:extLst>
                </a:gridCol>
                <a:gridCol w="450215">
                  <a:extLst>
                    <a:ext uri="{9D8B030D-6E8A-4147-A177-3AD203B41FA5}">
                      <a16:colId xmlns:a16="http://schemas.microsoft.com/office/drawing/2014/main" val="4264961119"/>
                    </a:ext>
                  </a:extLst>
                </a:gridCol>
                <a:gridCol w="482328">
                  <a:extLst>
                    <a:ext uri="{9D8B030D-6E8A-4147-A177-3AD203B41FA5}">
                      <a16:colId xmlns:a16="http://schemas.microsoft.com/office/drawing/2014/main" val="2753047764"/>
                    </a:ext>
                  </a:extLst>
                </a:gridCol>
                <a:gridCol w="867682">
                  <a:extLst>
                    <a:ext uri="{9D8B030D-6E8A-4147-A177-3AD203B41FA5}">
                      <a16:colId xmlns:a16="http://schemas.microsoft.com/office/drawing/2014/main" val="2533163780"/>
                    </a:ext>
                  </a:extLst>
                </a:gridCol>
                <a:gridCol w="540204">
                  <a:extLst>
                    <a:ext uri="{9D8B030D-6E8A-4147-A177-3AD203B41FA5}">
                      <a16:colId xmlns:a16="http://schemas.microsoft.com/office/drawing/2014/main" val="2216854010"/>
                    </a:ext>
                  </a:extLst>
                </a:gridCol>
                <a:gridCol w="624114">
                  <a:extLst>
                    <a:ext uri="{9D8B030D-6E8A-4147-A177-3AD203B41FA5}">
                      <a16:colId xmlns:a16="http://schemas.microsoft.com/office/drawing/2014/main" val="3800172981"/>
                    </a:ext>
                  </a:extLst>
                </a:gridCol>
                <a:gridCol w="928914">
                  <a:extLst>
                    <a:ext uri="{9D8B030D-6E8A-4147-A177-3AD203B41FA5}">
                      <a16:colId xmlns:a16="http://schemas.microsoft.com/office/drawing/2014/main" val="1067921851"/>
                    </a:ext>
                  </a:extLst>
                </a:gridCol>
              </a:tblGrid>
              <a:tr h="40640"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設備類別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設備</a:t>
                      </a:r>
                    </a:p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名稱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型式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設備年份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設備耗能</a:t>
                      </a:r>
                    </a:p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單位</a:t>
                      </a: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kern="150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ex:kW</a:t>
                      </a: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設備數量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年運轉時數</a:t>
                      </a: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(h)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TW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年耗能量</a:t>
                      </a:r>
                    </a:p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單位</a:t>
                      </a: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kern="150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ex:kW</a:t>
                      </a: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9393262"/>
                  </a:ext>
                </a:extLst>
              </a:tr>
              <a:tr h="42545"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zh-TW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如空調、加熱、空壓、製程動力等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389126"/>
                  </a:ext>
                </a:extLst>
              </a:tr>
              <a:tr h="329600"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7275128"/>
                  </a:ext>
                </a:extLst>
              </a:tr>
              <a:tr h="348343"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4705350"/>
                  </a:ext>
                </a:extLst>
              </a:tr>
              <a:tr h="348342"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460256"/>
                  </a:ext>
                </a:extLst>
              </a:tr>
              <a:tr h="362858"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20087"/>
                  </a:ext>
                </a:extLst>
              </a:tr>
              <a:tr h="362857"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4346113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30480" algn="ctr" defTabSz="914400" rtl="0" eaLnBrk="1" latinLnBrk="0" hangingPunct="1">
                        <a:lnSpc>
                          <a:spcPts val="2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5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TW" sz="1600" kern="15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44671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814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Placeholder 1"/>
          <p:cNvSpPr txBox="1">
            <a:spLocks/>
          </p:cNvSpPr>
          <p:nvPr/>
        </p:nvSpPr>
        <p:spPr>
          <a:xfrm>
            <a:off x="1647417" y="33215"/>
            <a:ext cx="2427279" cy="469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2400" b="1" dirty="0">
                <a:solidFill>
                  <a:schemeClr val="bg1"/>
                </a:solidFill>
              </a:rPr>
              <a:t>前言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1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9336314" y="6492875"/>
            <a:ext cx="2743200" cy="365125"/>
          </a:xfrm>
        </p:spPr>
        <p:txBody>
          <a:bodyPr/>
          <a:lstStyle/>
          <a:p>
            <a:fld id="{55F5C682-4437-42FC-88FA-3681D4FFB8D1}" type="slidenum">
              <a:rPr lang="zh-TW" altLang="en-US" smtClean="0"/>
              <a:t>6</a:t>
            </a:fld>
            <a:endParaRPr lang="zh-TW" altLang="en-US" dirty="0"/>
          </a:p>
        </p:txBody>
      </p:sp>
      <p:sp>
        <p:nvSpPr>
          <p:cNvPr id="48" name="文本框 441">
            <a:extLst>
              <a:ext uri="{FF2B5EF4-FFF2-40B4-BE49-F238E27FC236}">
                <a16:creationId xmlns:a16="http://schemas.microsoft.com/office/drawing/2014/main" id="{1EC31F8E-7C07-40FF-8907-584BF9D7F9A4}"/>
              </a:ext>
            </a:extLst>
          </p:cNvPr>
          <p:cNvSpPr txBox="1"/>
          <p:nvPr/>
        </p:nvSpPr>
        <p:spPr>
          <a:xfrm>
            <a:off x="8610601" y="-15389"/>
            <a:ext cx="3581400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TW" altLang="en-US" sz="2000" b="1" dirty="0" smtClean="0">
                <a:solidFill>
                  <a:srgbClr val="FFFF00"/>
                </a:solidFill>
                <a:latin typeface="微軟正黑體" panose="020B0604030504040204" pitchFamily="34" charset="-120"/>
              </a:rPr>
              <a:t>整合</a:t>
            </a:r>
            <a:r>
              <a:rPr lang="zh-TW" altLang="en-US" sz="2000" b="1" dirty="0">
                <a:solidFill>
                  <a:srgbClr val="FFFF00"/>
                </a:solidFill>
                <a:latin typeface="微軟正黑體" panose="020B0604030504040204" pitchFamily="34" charset="-120"/>
              </a:rPr>
              <a:t>型</a:t>
            </a: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能源管理系統示範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輔導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文字版面配置區 1"/>
          <p:cNvSpPr txBox="1">
            <a:spLocks/>
          </p:cNvSpPr>
          <p:nvPr/>
        </p:nvSpPr>
        <p:spPr>
          <a:xfrm>
            <a:off x="0" y="287835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405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2.1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、申請廠商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節能事蹟與相關投資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情形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不限頁數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Rectangle 8"/>
          <p:cNvSpPr txBox="1">
            <a:spLocks noChangeArrowheads="1"/>
          </p:cNvSpPr>
          <p:nvPr/>
        </p:nvSpPr>
        <p:spPr>
          <a:xfrm>
            <a:off x="130628" y="957420"/>
            <a:ext cx="6397229" cy="2881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400" b="1" dirty="0" smtClean="0">
                <a:latin typeface="微軟正黑體" panose="020B0604030504040204" pitchFamily="34" charset="-120"/>
              </a:rPr>
              <a:t>(1)</a:t>
            </a:r>
            <a:r>
              <a:rPr lang="zh-TW" altLang="en-US" sz="2400" b="1" dirty="0" smtClean="0">
                <a:latin typeface="微軟正黑體" panose="020B0604030504040204" pitchFamily="34" charset="-120"/>
              </a:rPr>
              <a:t>工廠</a:t>
            </a:r>
            <a:r>
              <a:rPr lang="en-US" altLang="zh-TW" sz="2400" b="1" dirty="0">
                <a:solidFill>
                  <a:srgbClr val="FF0000"/>
                </a:solidFill>
                <a:latin typeface="微軟正黑體" panose="020B0604030504040204" pitchFamily="34" charset="-120"/>
              </a:rPr>
              <a:t>3</a:t>
            </a:r>
            <a:r>
              <a:rPr lang="zh-TW" altLang="en-US" sz="2400" b="1" dirty="0">
                <a:solidFill>
                  <a:srgbClr val="FF0000"/>
                </a:solidFill>
                <a:latin typeface="微軟正黑體" panose="020B0604030504040204" pitchFamily="34" charset="-120"/>
              </a:rPr>
              <a:t>年內</a:t>
            </a:r>
            <a:r>
              <a:rPr lang="zh-TW" altLang="en-US" sz="2400" b="1" dirty="0">
                <a:latin typeface="微軟正黑體" panose="020B0604030504040204" pitchFamily="34" charset="-120"/>
              </a:rPr>
              <a:t>投資</a:t>
            </a:r>
            <a:r>
              <a:rPr lang="zh-TW" altLang="en-US" sz="2400" b="1" dirty="0">
                <a:latin typeface="微軟正黑體" panose="020B0604030504040204" pitchFamily="34" charset="-120"/>
              </a:rPr>
              <a:t>改善</a:t>
            </a:r>
            <a:r>
              <a:rPr lang="zh-TW" altLang="en-US" sz="2400" b="1" dirty="0">
                <a:latin typeface="微軟正黑體" panose="020B0604030504040204" pitchFamily="34" charset="-120"/>
              </a:rPr>
              <a:t>情形</a:t>
            </a:r>
            <a:r>
              <a:rPr lang="en-US" altLang="zh-TW" sz="2400" b="1" dirty="0">
                <a:latin typeface="微軟正黑體" panose="020B0604030504040204" pitchFamily="34" charset="-120"/>
              </a:rPr>
              <a:t>-</a:t>
            </a:r>
            <a:r>
              <a:rPr lang="zh-TW" altLang="en-US" sz="2400" b="1" dirty="0">
                <a:solidFill>
                  <a:srgbClr val="0000FF"/>
                </a:solidFill>
                <a:latin typeface="微軟正黑體" panose="020B0604030504040204" pitchFamily="34" charset="-120"/>
              </a:rPr>
              <a:t>節</a:t>
            </a:r>
            <a:r>
              <a:rPr lang="zh-TW" altLang="en-US" sz="2400" b="1" dirty="0">
                <a:solidFill>
                  <a:srgbClr val="0000FF"/>
                </a:solidFill>
                <a:latin typeface="微軟正黑體" panose="020B0604030504040204" pitchFamily="34" charset="-120"/>
              </a:rPr>
              <a:t>電</a:t>
            </a:r>
            <a:endParaRPr lang="en-US" altLang="zh-TW" sz="2400" b="1" dirty="0">
              <a:solidFill>
                <a:srgbClr val="0000FF"/>
              </a:solidFill>
              <a:latin typeface="微軟正黑體" panose="020B0604030504040204" pitchFamily="34" charset="-12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718049"/>
              </p:ext>
            </p:extLst>
          </p:nvPr>
        </p:nvGraphicFramePr>
        <p:xfrm>
          <a:off x="233969" y="1332873"/>
          <a:ext cx="11495314" cy="2575580"/>
        </p:xfrm>
        <a:graphic>
          <a:graphicData uri="http://schemas.openxmlformats.org/drawingml/2006/table">
            <a:tbl>
              <a:tblPr firstRow="1" bandRow="1"/>
              <a:tblGrid>
                <a:gridCol w="566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4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849709505"/>
                    </a:ext>
                  </a:extLst>
                </a:gridCol>
                <a:gridCol w="371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34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563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75658">
                  <a:extLst>
                    <a:ext uri="{9D8B030D-6E8A-4147-A177-3AD203B41FA5}">
                      <a16:colId xmlns:a16="http://schemas.microsoft.com/office/drawing/2014/main" val="384341281"/>
                    </a:ext>
                  </a:extLst>
                </a:gridCol>
                <a:gridCol w="1654628">
                  <a:extLst>
                    <a:ext uri="{9D8B030D-6E8A-4147-A177-3AD203B41FA5}">
                      <a16:colId xmlns:a16="http://schemas.microsoft.com/office/drawing/2014/main" val="3449902092"/>
                    </a:ext>
                  </a:extLst>
                </a:gridCol>
              </a:tblGrid>
              <a:tr h="228609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/>
                      <a:r>
                        <a:rPr lang="zh-TW" altLang="en-US" sz="16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改善期間</a:t>
                      </a:r>
                      <a:endParaRPr lang="zh-TW" altLang="en-US" sz="16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/>
                      <a:r>
                        <a:rPr lang="zh-TW" altLang="en-US" sz="16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系統類別</a:t>
                      </a:r>
                      <a:endParaRPr lang="zh-TW" altLang="en-US" sz="16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/>
                      <a:r>
                        <a:rPr lang="zh-TW" altLang="en-US" sz="16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改善內容</a:t>
                      </a:r>
                      <a:endParaRPr lang="zh-TW" altLang="en-US" sz="16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節電量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(kWh/</a:t>
                      </a:r>
                      <a:r>
                        <a:rPr lang="zh-TW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350" marR="635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節約成本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萬元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/</a:t>
                      </a:r>
                      <a:r>
                        <a:rPr lang="zh-TW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350" marR="635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投資金額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萬元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350" marR="635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回收年限</a:t>
                      </a:r>
                      <a:endParaRPr lang="en-US" altLang="zh-TW" sz="1600" b="1" kern="1200" dirty="0" smtClean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TW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altLang="en-US" sz="1600" b="1" kern="1200" dirty="0" smtClean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投資</a:t>
                      </a: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方式</a:t>
                      </a:r>
                      <a:endParaRPr lang="en-US" altLang="zh-TW" sz="1600" b="1" kern="1200" dirty="0" smtClean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與</a:t>
                      </a: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資金來源</a:t>
                      </a:r>
                      <a:endParaRPr lang="zh-TW" altLang="en-US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9" marR="68589" marT="34295" marB="34295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1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/>
                      <a:r>
                        <a:rPr lang="zh-TW" altLang="en-US" sz="16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起</a:t>
                      </a:r>
                      <a:endParaRPr lang="zh-TW" altLang="en-US" sz="16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/>
                      <a:r>
                        <a:rPr lang="zh-TW" altLang="en-US" sz="16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迄</a:t>
                      </a:r>
                      <a:endParaRPr lang="zh-TW" altLang="en-US" sz="16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>
                    <a:lnL w="12700" cmpd="sng">
                      <a:solidFill>
                        <a:sysClr val="window" lastClr="FFFFFF"/>
                      </a:solidFill>
                    </a:lnL>
                    <a:lnR w="381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05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zh-TW" altLang="en-US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企業獨資</a:t>
                      </a:r>
                      <a:endParaRPr lang="en-US" altLang="zh-TW" sz="1600" b="1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銀行貸款</a:t>
                      </a:r>
                      <a:endParaRPr lang="en-US" altLang="zh-TW" sz="1600" b="1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en-US" altLang="zh-TW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ESCO</a:t>
                      </a:r>
                      <a:r>
                        <a:rPr lang="zh-TW" altLang="en-US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專案</a:t>
                      </a:r>
                      <a:endParaRPr lang="en-US" altLang="zh-TW" sz="1600" b="1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其他</a:t>
                      </a:r>
                      <a:r>
                        <a:rPr lang="en-US" altLang="zh-TW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:</a:t>
                      </a:r>
                      <a:r>
                        <a:rPr lang="en-US" altLang="zh-TW" sz="1600" b="1" u="none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__________</a:t>
                      </a:r>
                      <a:r>
                        <a:rPr lang="zh-TW" altLang="en-US" sz="1600" b="1" u="sng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 </a:t>
                      </a:r>
                      <a:endParaRPr lang="zh-TW" sz="1600" b="1" u="sng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zh-TW" altLang="en-US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企業獨資</a:t>
                      </a:r>
                      <a:endParaRPr lang="en-US" altLang="zh-TW" sz="1600" b="1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銀行貸款</a:t>
                      </a:r>
                      <a:endParaRPr lang="en-US" altLang="zh-TW" sz="1600" b="1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en-US" altLang="zh-TW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ESCO</a:t>
                      </a:r>
                      <a:r>
                        <a:rPr lang="zh-TW" altLang="en-US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專案</a:t>
                      </a:r>
                      <a:endParaRPr lang="en-US" altLang="zh-TW" sz="1600" b="1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其他</a:t>
                      </a:r>
                      <a:r>
                        <a:rPr lang="en-US" altLang="zh-TW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:</a:t>
                      </a:r>
                      <a:r>
                        <a:rPr lang="en-US" altLang="zh-TW" sz="1600" b="1" u="none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__________</a:t>
                      </a:r>
                      <a:r>
                        <a:rPr lang="zh-TW" altLang="en-US" sz="1600" b="1" u="sng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 </a:t>
                      </a: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382205"/>
              </p:ext>
            </p:extLst>
          </p:nvPr>
        </p:nvGraphicFramePr>
        <p:xfrm>
          <a:off x="233969" y="4230332"/>
          <a:ext cx="11596916" cy="2575580"/>
        </p:xfrm>
        <a:graphic>
          <a:graphicData uri="http://schemas.openxmlformats.org/drawingml/2006/table">
            <a:tbl>
              <a:tblPr firstRow="1" bandRow="1"/>
              <a:tblGrid>
                <a:gridCol w="5945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6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3951">
                  <a:extLst>
                    <a:ext uri="{9D8B030D-6E8A-4147-A177-3AD203B41FA5}">
                      <a16:colId xmlns:a16="http://schemas.microsoft.com/office/drawing/2014/main" val="2320283425"/>
                    </a:ext>
                  </a:extLst>
                </a:gridCol>
                <a:gridCol w="983951">
                  <a:extLst>
                    <a:ext uri="{9D8B030D-6E8A-4147-A177-3AD203B41FA5}">
                      <a16:colId xmlns:a16="http://schemas.microsoft.com/office/drawing/2014/main" val="4230010143"/>
                    </a:ext>
                  </a:extLst>
                </a:gridCol>
                <a:gridCol w="27555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98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66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5372">
                  <a:extLst>
                    <a:ext uri="{9D8B030D-6E8A-4147-A177-3AD203B41FA5}">
                      <a16:colId xmlns:a16="http://schemas.microsoft.com/office/drawing/2014/main" val="2537320782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73159"/>
                    </a:ext>
                  </a:extLst>
                </a:gridCol>
              </a:tblGrid>
              <a:tr h="228609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改善期間</a:t>
                      </a:r>
                      <a:endParaRPr lang="zh-TW" altLang="en-US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9" marR="68589" marT="34295" marB="3429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系統類別</a:t>
                      </a:r>
                      <a:endParaRPr lang="zh-TW" altLang="en-US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9" marR="68589" marT="34295" marB="34295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能源種類</a:t>
                      </a:r>
                      <a:endParaRPr lang="zh-TW" altLang="en-US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9" marR="68589" marT="34295" marB="34295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改善內容</a:t>
                      </a:r>
                      <a:endParaRPr lang="zh-TW" altLang="en-US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9" marR="68589" marT="34295" marB="34295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節電量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(kWh/</a:t>
                      </a:r>
                      <a:r>
                        <a:rPr lang="zh-TW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350" marR="635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節約成本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萬元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/</a:t>
                      </a:r>
                      <a:r>
                        <a:rPr lang="zh-TW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350" marR="635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投資金額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萬元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350" marR="635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回收年限</a:t>
                      </a:r>
                      <a:endParaRPr lang="en-US" altLang="zh-TW" sz="1600" b="1" kern="1200" dirty="0" smtClean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TW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altLang="en-US" sz="1600" b="1" kern="1200" dirty="0" smtClean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350" marR="635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投資方式</a:t>
                      </a:r>
                      <a:endParaRPr lang="en-US" altLang="zh-TW" sz="1600" b="1" kern="1200" dirty="0" smtClean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與資金來源</a:t>
                      </a:r>
                      <a:endParaRPr lang="zh-TW" altLang="en-US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9" marR="68589" marT="34295" marB="34295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起</a:t>
                      </a:r>
                      <a:endParaRPr lang="zh-TW" altLang="en-US" sz="1600" b="1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9" marR="68589" marT="34295" marB="3429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dk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迄</a:t>
                      </a:r>
                      <a:endParaRPr lang="zh-TW" altLang="en-US" sz="1600" b="1" kern="1200" dirty="0">
                        <a:solidFill>
                          <a:schemeClr val="dk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9" marR="68589" marT="34295" marB="34295">
                    <a:lnL w="12700" cmpd="sng">
                      <a:solidFill>
                        <a:sysClr val="window" lastClr="FFFFFF"/>
                      </a:solidFill>
                    </a:lnL>
                    <a:lnR w="381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01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zh-TW" alt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企業獨資</a:t>
                      </a:r>
                      <a:endParaRPr lang="en-US" altLang="zh-TW" sz="1600" b="1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algn="just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銀行貸款</a:t>
                      </a:r>
                      <a:endParaRPr lang="en-US" altLang="zh-TW" sz="1600" b="1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algn="just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en-US" altLang="zh-TW" sz="16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ESCO</a:t>
                      </a:r>
                      <a:r>
                        <a:rPr lang="zh-TW" alt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專案</a:t>
                      </a:r>
                      <a:endParaRPr lang="en-US" altLang="zh-TW" sz="1600" b="1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algn="just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其他</a:t>
                      </a:r>
                      <a:r>
                        <a:rPr lang="en-US" altLang="zh-TW" sz="16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:_________</a:t>
                      </a:r>
                      <a:r>
                        <a:rPr lang="zh-TW" alt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endParaRPr lang="zh-TW" altLang="zh-TW" sz="1600" b="1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zh-TW" alt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企業獨資</a:t>
                      </a:r>
                      <a:endParaRPr lang="en-US" altLang="zh-TW" sz="1600" b="1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algn="just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銀行貸款</a:t>
                      </a:r>
                      <a:endParaRPr lang="en-US" altLang="zh-TW" sz="1600" b="1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algn="just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en-US" altLang="zh-TW" sz="16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ESCO</a:t>
                      </a:r>
                      <a:r>
                        <a:rPr lang="zh-TW" alt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專案</a:t>
                      </a:r>
                      <a:endParaRPr lang="en-US" altLang="zh-TW" sz="1600" b="1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algn="just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其他</a:t>
                      </a:r>
                      <a:r>
                        <a:rPr lang="en-US" altLang="zh-TW" sz="16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:_________</a:t>
                      </a:r>
                      <a:r>
                        <a:rPr lang="zh-TW" alt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endParaRPr lang="zh-TW" altLang="zh-TW" sz="1600" b="1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8" name="Rectangle 8"/>
          <p:cNvSpPr txBox="1">
            <a:spLocks noChangeArrowheads="1"/>
          </p:cNvSpPr>
          <p:nvPr/>
        </p:nvSpPr>
        <p:spPr>
          <a:xfrm>
            <a:off x="130627" y="3852797"/>
            <a:ext cx="6397229" cy="2881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400" b="1" dirty="0" smtClean="0">
                <a:latin typeface="微軟正黑體" panose="020B0604030504040204" pitchFamily="34" charset="-120"/>
              </a:rPr>
              <a:t>(2)</a:t>
            </a:r>
            <a:r>
              <a:rPr lang="zh-TW" altLang="en-US" sz="2400" b="1" dirty="0" smtClean="0">
                <a:latin typeface="微軟正黑體" panose="020B0604030504040204" pitchFamily="34" charset="-120"/>
              </a:rPr>
              <a:t>工廠</a:t>
            </a:r>
            <a:r>
              <a:rPr lang="en-US" altLang="zh-TW" sz="2400" b="1" dirty="0">
                <a:solidFill>
                  <a:srgbClr val="FF0000"/>
                </a:solidFill>
                <a:latin typeface="微軟正黑體" panose="020B0604030504040204" pitchFamily="34" charset="-120"/>
              </a:rPr>
              <a:t>3</a:t>
            </a:r>
            <a:r>
              <a:rPr lang="zh-TW" altLang="en-US" sz="2400" b="1" dirty="0">
                <a:solidFill>
                  <a:srgbClr val="FF0000"/>
                </a:solidFill>
                <a:latin typeface="微軟正黑體" panose="020B0604030504040204" pitchFamily="34" charset="-120"/>
              </a:rPr>
              <a:t>年內</a:t>
            </a:r>
            <a:r>
              <a:rPr lang="zh-TW" altLang="en-US" sz="2400" b="1" dirty="0">
                <a:latin typeface="微軟正黑體" panose="020B0604030504040204" pitchFamily="34" charset="-120"/>
              </a:rPr>
              <a:t>投資</a:t>
            </a:r>
            <a:r>
              <a:rPr lang="zh-TW" altLang="en-US" sz="2400" b="1" dirty="0">
                <a:latin typeface="微軟正黑體" panose="020B0604030504040204" pitchFamily="34" charset="-120"/>
              </a:rPr>
              <a:t>改善</a:t>
            </a:r>
            <a:r>
              <a:rPr lang="zh-TW" altLang="en-US" sz="2400" b="1" dirty="0">
                <a:latin typeface="微軟正黑體" panose="020B0604030504040204" pitchFamily="34" charset="-120"/>
              </a:rPr>
              <a:t>情形</a:t>
            </a:r>
            <a:r>
              <a:rPr lang="en-US" altLang="zh-TW" sz="2400" b="1" dirty="0">
                <a:latin typeface="微軟正黑體" panose="020B0604030504040204" pitchFamily="34" charset="-120"/>
              </a:rPr>
              <a:t>-</a:t>
            </a:r>
            <a:r>
              <a:rPr lang="zh-TW" altLang="en-US" sz="2400" b="1" dirty="0">
                <a:solidFill>
                  <a:srgbClr val="0000FF"/>
                </a:solidFill>
                <a:latin typeface="微軟正黑體" panose="020B0604030504040204" pitchFamily="34" charset="-120"/>
              </a:rPr>
              <a:t>除節電外</a:t>
            </a:r>
            <a:endParaRPr lang="en-US" altLang="zh-TW" sz="2400" b="1" dirty="0">
              <a:solidFill>
                <a:srgbClr val="0000FF"/>
              </a:solidFill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2342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Placeholder 1"/>
          <p:cNvSpPr txBox="1">
            <a:spLocks/>
          </p:cNvSpPr>
          <p:nvPr/>
        </p:nvSpPr>
        <p:spPr>
          <a:xfrm>
            <a:off x="1647417" y="33215"/>
            <a:ext cx="2427279" cy="469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2400" b="1" dirty="0">
                <a:solidFill>
                  <a:schemeClr val="bg1"/>
                </a:solidFill>
              </a:rPr>
              <a:t>前言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1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9336314" y="6492875"/>
            <a:ext cx="2743200" cy="365125"/>
          </a:xfrm>
        </p:spPr>
        <p:txBody>
          <a:bodyPr/>
          <a:lstStyle/>
          <a:p>
            <a:fld id="{55F5C682-4437-42FC-88FA-3681D4FFB8D1}" type="slidenum">
              <a:rPr lang="zh-TW" altLang="en-US" smtClean="0"/>
              <a:t>7</a:t>
            </a:fld>
            <a:endParaRPr lang="zh-TW" altLang="en-US" dirty="0"/>
          </a:p>
        </p:txBody>
      </p:sp>
      <p:sp>
        <p:nvSpPr>
          <p:cNvPr id="48" name="文本框 441">
            <a:extLst>
              <a:ext uri="{FF2B5EF4-FFF2-40B4-BE49-F238E27FC236}">
                <a16:creationId xmlns:a16="http://schemas.microsoft.com/office/drawing/2014/main" id="{1EC31F8E-7C07-40FF-8907-584BF9D7F9A4}"/>
              </a:ext>
            </a:extLst>
          </p:cNvPr>
          <p:cNvSpPr txBox="1"/>
          <p:nvPr/>
        </p:nvSpPr>
        <p:spPr>
          <a:xfrm>
            <a:off x="8610601" y="-15389"/>
            <a:ext cx="3581400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TW" altLang="en-US" sz="2000" b="1" dirty="0" smtClean="0">
                <a:solidFill>
                  <a:srgbClr val="FFFF00"/>
                </a:solidFill>
                <a:latin typeface="微軟正黑體" panose="020B0604030504040204" pitchFamily="34" charset="-120"/>
              </a:rPr>
              <a:t>整合</a:t>
            </a:r>
            <a:r>
              <a:rPr lang="zh-TW" altLang="en-US" sz="2000" b="1" dirty="0">
                <a:solidFill>
                  <a:srgbClr val="FFFF00"/>
                </a:solidFill>
                <a:latin typeface="微軟正黑體" panose="020B0604030504040204" pitchFamily="34" charset="-120"/>
              </a:rPr>
              <a:t>型</a:t>
            </a: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能源管理系統示範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輔導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文字版面配置區 1"/>
          <p:cNvSpPr txBox="1">
            <a:spLocks/>
          </p:cNvSpPr>
          <p:nvPr/>
        </p:nvSpPr>
        <p:spPr>
          <a:xfrm>
            <a:off x="0" y="287835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405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2.1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、申請廠商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節能事蹟與相關投資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情形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不限頁數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Rectangle 8"/>
          <p:cNvSpPr txBox="1">
            <a:spLocks noChangeArrowheads="1"/>
          </p:cNvSpPr>
          <p:nvPr/>
        </p:nvSpPr>
        <p:spPr>
          <a:xfrm>
            <a:off x="130628" y="1027175"/>
            <a:ext cx="6397229" cy="2881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400" b="1" dirty="0" smtClean="0">
                <a:latin typeface="微軟正黑體" panose="020B0604030504040204" pitchFamily="34" charset="-120"/>
              </a:rPr>
              <a:t>(3)</a:t>
            </a:r>
            <a:r>
              <a:rPr lang="zh-TW" altLang="en-US" sz="2400" b="1" dirty="0" smtClean="0">
                <a:latin typeface="微軟正黑體" panose="020B0604030504040204" pitchFamily="34" charset="-120"/>
              </a:rPr>
              <a:t>是否</a:t>
            </a:r>
            <a:r>
              <a:rPr lang="zh-TW" altLang="en-US" sz="2400" b="1" dirty="0">
                <a:latin typeface="微軟正黑體" panose="020B0604030504040204" pitchFamily="34" charset="-120"/>
              </a:rPr>
              <a:t>已建置中央監視</a:t>
            </a:r>
            <a:r>
              <a:rPr lang="en-US" altLang="zh-TW" sz="2400" b="1" dirty="0">
                <a:latin typeface="微軟正黑體" panose="020B0604030504040204" pitchFamily="34" charset="-120"/>
              </a:rPr>
              <a:t>/</a:t>
            </a:r>
            <a:r>
              <a:rPr lang="zh-TW" altLang="en-US" sz="2400" b="1" dirty="0">
                <a:latin typeface="微軟正黑體" panose="020B0604030504040204" pitchFamily="34" charset="-120"/>
              </a:rPr>
              <a:t>監控系統</a:t>
            </a:r>
            <a:r>
              <a:rPr lang="en-US" altLang="zh-TW" sz="2400" b="1" dirty="0">
                <a:latin typeface="微軟正黑體" panose="020B0604030504040204" pitchFamily="34" charset="-120"/>
              </a:rPr>
              <a:t>?</a:t>
            </a:r>
            <a:endParaRPr lang="en-US" altLang="zh-TW" sz="2400" b="1" dirty="0">
              <a:solidFill>
                <a:srgbClr val="0000FF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32834" y="1466912"/>
            <a:ext cx="807776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簡報重點</a:t>
            </a:r>
            <a:r>
              <a:rPr lang="zh-TW" altLang="en-US" sz="18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：中央</a:t>
            </a:r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監視</a:t>
            </a:r>
            <a:r>
              <a:rPr lang="en-US" altLang="zh-TW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監控系統介面架構與</a:t>
            </a:r>
            <a:r>
              <a:rPr lang="zh-TW" altLang="en-US" sz="18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示意圖 </a:t>
            </a:r>
            <a:r>
              <a:rPr lang="en-US" altLang="zh-TW" sz="18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or</a:t>
            </a:r>
            <a:r>
              <a:rPr lang="zh-TW" altLang="en-US" sz="18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規劃等</a:t>
            </a:r>
            <a:endParaRPr lang="de-DE" altLang="zh-TW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1972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Placeholder 1"/>
          <p:cNvSpPr txBox="1">
            <a:spLocks/>
          </p:cNvSpPr>
          <p:nvPr/>
        </p:nvSpPr>
        <p:spPr>
          <a:xfrm>
            <a:off x="1647417" y="33215"/>
            <a:ext cx="2427279" cy="469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2400" b="1" dirty="0">
                <a:solidFill>
                  <a:schemeClr val="bg1"/>
                </a:solidFill>
              </a:rPr>
              <a:t>前言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1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9336314" y="6492875"/>
            <a:ext cx="2743200" cy="365125"/>
          </a:xfrm>
        </p:spPr>
        <p:txBody>
          <a:bodyPr/>
          <a:lstStyle/>
          <a:p>
            <a:fld id="{55F5C682-4437-42FC-88FA-3681D4FFB8D1}" type="slidenum">
              <a:rPr lang="zh-TW" altLang="en-US" smtClean="0"/>
              <a:t>8</a:t>
            </a:fld>
            <a:endParaRPr lang="zh-TW" altLang="en-US" dirty="0"/>
          </a:p>
        </p:txBody>
      </p:sp>
      <p:sp>
        <p:nvSpPr>
          <p:cNvPr id="48" name="文本框 441">
            <a:extLst>
              <a:ext uri="{FF2B5EF4-FFF2-40B4-BE49-F238E27FC236}">
                <a16:creationId xmlns:a16="http://schemas.microsoft.com/office/drawing/2014/main" id="{1EC31F8E-7C07-40FF-8907-584BF9D7F9A4}"/>
              </a:ext>
            </a:extLst>
          </p:cNvPr>
          <p:cNvSpPr txBox="1"/>
          <p:nvPr/>
        </p:nvSpPr>
        <p:spPr>
          <a:xfrm>
            <a:off x="8610601" y="-15389"/>
            <a:ext cx="3581400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TW" altLang="en-US" sz="2000" b="1" dirty="0" smtClean="0">
                <a:solidFill>
                  <a:srgbClr val="FFFF00"/>
                </a:solidFill>
                <a:latin typeface="微軟正黑體" panose="020B0604030504040204" pitchFamily="34" charset="-120"/>
              </a:rPr>
              <a:t>整合</a:t>
            </a:r>
            <a:r>
              <a:rPr lang="zh-TW" altLang="en-US" sz="2000" b="1" dirty="0">
                <a:solidFill>
                  <a:srgbClr val="FFFF00"/>
                </a:solidFill>
                <a:latin typeface="微軟正黑體" panose="020B0604030504040204" pitchFamily="34" charset="-120"/>
              </a:rPr>
              <a:t>型</a:t>
            </a: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能源管理系統示範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輔導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文字版面配置區 1"/>
          <p:cNvSpPr txBox="1">
            <a:spLocks/>
          </p:cNvSpPr>
          <p:nvPr/>
        </p:nvSpPr>
        <p:spPr>
          <a:xfrm>
            <a:off x="-406400" y="245757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405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2.2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、申請廠商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節能改善之目標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設定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不限頁數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Rectangle 8"/>
          <p:cNvSpPr txBox="1">
            <a:spLocks noChangeArrowheads="1"/>
          </p:cNvSpPr>
          <p:nvPr/>
        </p:nvSpPr>
        <p:spPr>
          <a:xfrm>
            <a:off x="0" y="984519"/>
            <a:ext cx="11872686" cy="2466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400" b="1" dirty="0" smtClean="0">
                <a:latin typeface="微軟正黑體" panose="020B0604030504040204" pitchFamily="34" charset="-120"/>
              </a:rPr>
              <a:t>(1)</a:t>
            </a:r>
            <a:r>
              <a:rPr lang="zh-TW" altLang="en-US" sz="2400" b="1" dirty="0">
                <a:latin typeface="微軟正黑體" panose="020B0604030504040204" pitchFamily="34" charset="-120"/>
              </a:rPr>
              <a:t>節能潛力項目</a:t>
            </a:r>
            <a:r>
              <a:rPr lang="en-US" altLang="zh-TW" sz="2400" b="1" dirty="0">
                <a:latin typeface="微軟正黑體" panose="020B0604030504040204" pitchFamily="34" charset="-120"/>
              </a:rPr>
              <a:t>(</a:t>
            </a:r>
            <a:r>
              <a:rPr lang="zh-TW" altLang="en-US" sz="2400" b="1" dirty="0">
                <a:latin typeface="微軟正黑體" panose="020B0604030504040204" pitchFamily="34" charset="-120"/>
              </a:rPr>
              <a:t>請填寫工廠重大耗能設備、系統，未來可做改善項目</a:t>
            </a:r>
            <a:r>
              <a:rPr lang="en-US" altLang="zh-TW" sz="2400" b="1" dirty="0" smtClean="0">
                <a:latin typeface="微軟正黑體" panose="020B0604030504040204" pitchFamily="34" charset="-120"/>
              </a:rPr>
              <a:t>)</a:t>
            </a:r>
            <a:endParaRPr lang="en-US" altLang="zh-TW" sz="2400" b="1" dirty="0">
              <a:solidFill>
                <a:srgbClr val="0000FF"/>
              </a:solidFill>
              <a:latin typeface="微軟正黑體" panose="020B0604030504040204" pitchFamily="34" charset="-12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060106"/>
              </p:ext>
            </p:extLst>
          </p:nvPr>
        </p:nvGraphicFramePr>
        <p:xfrm>
          <a:off x="435156" y="1443041"/>
          <a:ext cx="11335930" cy="2455545"/>
        </p:xfrm>
        <a:graphic>
          <a:graphicData uri="http://schemas.openxmlformats.org/drawingml/2006/table">
            <a:tbl>
              <a:tblPr firstRow="1" firstCol="1" bandRow="1"/>
              <a:tblGrid>
                <a:gridCol w="2644524">
                  <a:extLst>
                    <a:ext uri="{9D8B030D-6E8A-4147-A177-3AD203B41FA5}">
                      <a16:colId xmlns:a16="http://schemas.microsoft.com/office/drawing/2014/main" val="370511099"/>
                    </a:ext>
                  </a:extLst>
                </a:gridCol>
                <a:gridCol w="1361691">
                  <a:extLst>
                    <a:ext uri="{9D8B030D-6E8A-4147-A177-3AD203B41FA5}">
                      <a16:colId xmlns:a16="http://schemas.microsoft.com/office/drawing/2014/main" val="8370273"/>
                    </a:ext>
                  </a:extLst>
                </a:gridCol>
                <a:gridCol w="1799772">
                  <a:extLst>
                    <a:ext uri="{9D8B030D-6E8A-4147-A177-3AD203B41FA5}">
                      <a16:colId xmlns:a16="http://schemas.microsoft.com/office/drawing/2014/main" val="2289710844"/>
                    </a:ext>
                  </a:extLst>
                </a:gridCol>
                <a:gridCol w="1480457">
                  <a:extLst>
                    <a:ext uri="{9D8B030D-6E8A-4147-A177-3AD203B41FA5}">
                      <a16:colId xmlns:a16="http://schemas.microsoft.com/office/drawing/2014/main" val="3608174423"/>
                    </a:ext>
                  </a:extLst>
                </a:gridCol>
                <a:gridCol w="1349829">
                  <a:extLst>
                    <a:ext uri="{9D8B030D-6E8A-4147-A177-3AD203B41FA5}">
                      <a16:colId xmlns:a16="http://schemas.microsoft.com/office/drawing/2014/main" val="2778692646"/>
                    </a:ext>
                  </a:extLst>
                </a:gridCol>
                <a:gridCol w="1277257">
                  <a:extLst>
                    <a:ext uri="{9D8B030D-6E8A-4147-A177-3AD203B41FA5}">
                      <a16:colId xmlns:a16="http://schemas.microsoft.com/office/drawing/2014/main" val="1887833692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3622352379"/>
                    </a:ext>
                  </a:extLst>
                </a:gridCol>
              </a:tblGrid>
              <a:tr h="22542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系統別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節能改善方法</a:t>
                      </a: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電力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熱能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空調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空壓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製程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其他</a:t>
                      </a:r>
                      <a:r>
                        <a:rPr lang="en-US" sz="1600" b="1" kern="150" dirty="0">
                          <a:effectLst/>
                          <a:latin typeface="+mj-ea"/>
                          <a:ea typeface="+mj-ea"/>
                        </a:rPr>
                        <a:t>: _______</a:t>
                      </a:r>
                      <a:endParaRPr lang="zh-TW" sz="1600" b="1" kern="15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422587"/>
                  </a:ext>
                </a:extLst>
              </a:tr>
              <a:tr h="1689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能源管理</a:t>
                      </a: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2405383"/>
                  </a:ext>
                </a:extLst>
              </a:tr>
              <a:tr h="22542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設備改善</a:t>
                      </a: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230575"/>
                  </a:ext>
                </a:extLst>
              </a:tr>
              <a:tr h="1752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新設或增設</a:t>
                      </a: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971750"/>
                  </a:ext>
                </a:extLst>
              </a:tr>
              <a:tr h="2317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汰舊換新</a:t>
                      </a: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072008"/>
                  </a:ext>
                </a:extLst>
              </a:tr>
              <a:tr h="1720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保養維護</a:t>
                      </a: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 dirty="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451267"/>
                  </a:ext>
                </a:extLst>
              </a:tr>
              <a:tr h="1720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熱回收</a:t>
                      </a: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 dirty="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9370195"/>
                  </a:ext>
                </a:extLst>
              </a:tr>
              <a:tr h="1308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非能源燃燒</a:t>
                      </a:r>
                      <a:r>
                        <a:rPr lang="en-US" sz="1600" b="1" kern="150" dirty="0"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耗用</a:t>
                      </a:r>
                      <a:r>
                        <a:rPr lang="en-US" sz="1600" b="1" kern="150" dirty="0">
                          <a:effectLst/>
                          <a:latin typeface="+mj-ea"/>
                          <a:ea typeface="+mj-ea"/>
                        </a:rPr>
                        <a:t>)</a:t>
                      </a: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減量措施</a:t>
                      </a: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974316"/>
                  </a:ext>
                </a:extLst>
              </a:tr>
              <a:tr h="2609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1600" b="1" kern="150" dirty="0">
                          <a:effectLst/>
                          <a:latin typeface="+mj-ea"/>
                          <a:ea typeface="+mj-ea"/>
                        </a:rPr>
                        <a:t>其他節能措施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☐:_____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☐:____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☐:_____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☐:______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>
                          <a:effectLst/>
                          <a:latin typeface="+mj-ea"/>
                          <a:ea typeface="+mj-ea"/>
                        </a:rPr>
                        <a:t>☐:______</a:t>
                      </a:r>
                      <a:endParaRPr lang="zh-TW" sz="1600" b="1" kern="15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50" dirty="0">
                          <a:effectLst/>
                          <a:latin typeface="+mj-ea"/>
                          <a:ea typeface="+mj-ea"/>
                        </a:rPr>
                        <a:t>☐:_________</a:t>
                      </a:r>
                      <a:endParaRPr lang="zh-TW" sz="1600" b="1" kern="15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6924103"/>
                  </a:ext>
                </a:extLst>
              </a:tr>
            </a:tbl>
          </a:graphicData>
        </a:graphic>
      </p:graphicFrame>
      <p:sp>
        <p:nvSpPr>
          <p:cNvPr id="11" name="Rectangle 8"/>
          <p:cNvSpPr txBox="1">
            <a:spLocks noChangeArrowheads="1"/>
          </p:cNvSpPr>
          <p:nvPr/>
        </p:nvSpPr>
        <p:spPr>
          <a:xfrm>
            <a:off x="0" y="4003490"/>
            <a:ext cx="11872686" cy="2466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400" b="1" dirty="0" smtClean="0">
                <a:latin typeface="微軟正黑體" panose="020B0604030504040204" pitchFamily="34" charset="-120"/>
              </a:rPr>
              <a:t>(2)</a:t>
            </a:r>
            <a:r>
              <a:rPr lang="zh-TW" altLang="zh-TW" sz="2400" b="1" dirty="0">
                <a:latin typeface="微軟正黑體" panose="020B0604030504040204" pitchFamily="34" charset="-120"/>
              </a:rPr>
              <a:t>未來預計節能改善項目、方向與預計投資金額</a:t>
            </a:r>
            <a:endParaRPr lang="en-US" altLang="zh-TW" sz="2400" b="1" dirty="0">
              <a:latin typeface="微軟正黑體" panose="020B0604030504040204" pitchFamily="34" charset="-12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084852"/>
              </p:ext>
            </p:extLst>
          </p:nvPr>
        </p:nvGraphicFramePr>
        <p:xfrm>
          <a:off x="275772" y="4446881"/>
          <a:ext cx="11495314" cy="1600220"/>
        </p:xfrm>
        <a:graphic>
          <a:graphicData uri="http://schemas.openxmlformats.org/drawingml/2006/table">
            <a:tbl>
              <a:tblPr firstRow="1" bandRow="1"/>
              <a:tblGrid>
                <a:gridCol w="566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4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849709505"/>
                    </a:ext>
                  </a:extLst>
                </a:gridCol>
                <a:gridCol w="3628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2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18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9887">
                  <a:extLst>
                    <a:ext uri="{9D8B030D-6E8A-4147-A177-3AD203B41FA5}">
                      <a16:colId xmlns:a16="http://schemas.microsoft.com/office/drawing/2014/main" val="384341281"/>
                    </a:ext>
                  </a:extLst>
                </a:gridCol>
                <a:gridCol w="1654628">
                  <a:extLst>
                    <a:ext uri="{9D8B030D-6E8A-4147-A177-3AD203B41FA5}">
                      <a16:colId xmlns:a16="http://schemas.microsoft.com/office/drawing/2014/main" val="3449902092"/>
                    </a:ext>
                  </a:extLst>
                </a:gridCol>
              </a:tblGrid>
              <a:tr h="228609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/>
                      <a:r>
                        <a:rPr lang="zh-TW" altLang="en-US" sz="16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改善期間</a:t>
                      </a:r>
                      <a:endParaRPr lang="zh-TW" altLang="en-US" sz="16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/>
                      <a:r>
                        <a:rPr lang="zh-TW" altLang="en-US" sz="16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系統類別</a:t>
                      </a:r>
                      <a:endParaRPr lang="zh-TW" altLang="en-US" sz="16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/>
                      <a:r>
                        <a:rPr lang="zh-TW" altLang="en-US" sz="16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改善內容</a:t>
                      </a:r>
                      <a:endParaRPr lang="zh-TW" altLang="en-US" sz="16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zh-TW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節</a:t>
                      </a: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能</a:t>
                      </a:r>
                      <a:r>
                        <a:rPr lang="zh-TW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量</a:t>
                      </a:r>
                      <a:endParaRPr lang="zh-TW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(kWh</a:t>
                      </a:r>
                      <a:r>
                        <a:rPr lang="en-US" sz="1600" b="1" kern="1200" baseline="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</a:t>
                      </a:r>
                      <a:r>
                        <a:rPr lang="en-US" altLang="zh-TW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or KLOE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350" marR="635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節約成本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萬元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/</a:t>
                      </a:r>
                      <a:r>
                        <a:rPr lang="zh-TW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350" marR="635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投資金額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萬元</a:t>
                      </a:r>
                      <a:r>
                        <a:rPr lang="en-US" sz="1600" b="1" kern="1200" dirty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350" marR="635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回收年限</a:t>
                      </a:r>
                      <a:endParaRPr lang="en-US" altLang="zh-TW" sz="1600" b="1" kern="1200" dirty="0" smtClean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TW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altLang="en-US" sz="1600" b="1" kern="1200" dirty="0" smtClean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預計投資方式</a:t>
                      </a:r>
                      <a:endParaRPr lang="en-US" altLang="zh-TW" sz="1600" b="1" kern="1200" dirty="0" smtClean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與</a:t>
                      </a:r>
                      <a:r>
                        <a:rPr lang="zh-TW" altLang="en-US" sz="1600" b="1" kern="1200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資金來源</a:t>
                      </a:r>
                      <a:endParaRPr lang="zh-TW" altLang="en-US" sz="1600" b="1" kern="1200" dirty="0">
                        <a:solidFill>
                          <a:schemeClr val="lt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8589" marR="68589" marT="34295" marB="34295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1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/>
                      <a:r>
                        <a:rPr lang="zh-TW" altLang="en-US" sz="16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起</a:t>
                      </a:r>
                      <a:endParaRPr lang="zh-TW" altLang="en-US" sz="16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/>
                      <a:r>
                        <a:rPr lang="zh-TW" altLang="en-US" sz="16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迄</a:t>
                      </a:r>
                      <a:endParaRPr lang="zh-TW" altLang="en-US" sz="16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>
                    <a:lnL w="12700" cmpd="sng">
                      <a:solidFill>
                        <a:sysClr val="window" lastClr="FFFFFF"/>
                      </a:solidFill>
                    </a:lnL>
                    <a:lnR w="381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05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1600" b="1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zh-TW" altLang="en-US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企業獨資</a:t>
                      </a:r>
                      <a:endParaRPr lang="en-US" altLang="zh-TW" sz="1600" b="1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銀行貸款</a:t>
                      </a:r>
                      <a:endParaRPr lang="en-US" altLang="zh-TW" sz="1600" b="1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en-US" altLang="zh-TW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ESCO</a:t>
                      </a:r>
                      <a:r>
                        <a:rPr lang="zh-TW" altLang="en-US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專案</a:t>
                      </a:r>
                      <a:endParaRPr lang="en-US" altLang="zh-TW" sz="1600" b="1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其他</a:t>
                      </a:r>
                      <a:r>
                        <a:rPr lang="en-US" altLang="zh-TW" sz="1600" b="1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:</a:t>
                      </a:r>
                      <a:r>
                        <a:rPr lang="en-US" altLang="zh-TW" sz="1600" b="1" u="none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__________</a:t>
                      </a:r>
                      <a:r>
                        <a:rPr lang="zh-TW" altLang="en-US" sz="1600" b="1" u="sng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 </a:t>
                      </a:r>
                      <a:endParaRPr lang="zh-TW" sz="1600" b="1" u="sng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659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le Placeholder 1"/>
          <p:cNvSpPr txBox="1">
            <a:spLocks/>
          </p:cNvSpPr>
          <p:nvPr/>
        </p:nvSpPr>
        <p:spPr>
          <a:xfrm>
            <a:off x="1647417" y="33215"/>
            <a:ext cx="2427279" cy="4693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sz="2400" b="1" dirty="0">
                <a:solidFill>
                  <a:schemeClr val="bg1"/>
                </a:solidFill>
              </a:rPr>
              <a:t>前言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1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9336314" y="6492875"/>
            <a:ext cx="2743200" cy="365125"/>
          </a:xfrm>
        </p:spPr>
        <p:txBody>
          <a:bodyPr/>
          <a:lstStyle/>
          <a:p>
            <a:fld id="{55F5C682-4437-42FC-88FA-3681D4FFB8D1}" type="slidenum">
              <a:rPr lang="zh-TW" altLang="en-US" smtClean="0"/>
              <a:t>9</a:t>
            </a:fld>
            <a:endParaRPr lang="zh-TW" altLang="en-US" dirty="0"/>
          </a:p>
        </p:txBody>
      </p:sp>
      <p:sp>
        <p:nvSpPr>
          <p:cNvPr id="48" name="文本框 441">
            <a:extLst>
              <a:ext uri="{FF2B5EF4-FFF2-40B4-BE49-F238E27FC236}">
                <a16:creationId xmlns:a16="http://schemas.microsoft.com/office/drawing/2014/main" id="{1EC31F8E-7C07-40FF-8907-584BF9D7F9A4}"/>
              </a:ext>
            </a:extLst>
          </p:cNvPr>
          <p:cNvSpPr txBox="1"/>
          <p:nvPr/>
        </p:nvSpPr>
        <p:spPr>
          <a:xfrm>
            <a:off x="8610601" y="-15389"/>
            <a:ext cx="3581400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TW" altLang="en-US" sz="2000" b="1" dirty="0" smtClean="0">
                <a:solidFill>
                  <a:srgbClr val="FFFF00"/>
                </a:solidFill>
                <a:latin typeface="微軟正黑體" panose="020B0604030504040204" pitchFamily="34" charset="-120"/>
              </a:rPr>
              <a:t>整合</a:t>
            </a:r>
            <a:r>
              <a:rPr lang="zh-TW" altLang="en-US" sz="2000" b="1" dirty="0">
                <a:solidFill>
                  <a:srgbClr val="FFFF00"/>
                </a:solidFill>
                <a:latin typeface="微軟正黑體" panose="020B0604030504040204" pitchFamily="34" charset="-120"/>
              </a:rPr>
              <a:t>型</a:t>
            </a:r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</a:rPr>
              <a:t>能源管理系統示範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</a:rPr>
              <a:t>輔導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文字版面配置區 1"/>
          <p:cNvSpPr txBox="1">
            <a:spLocks/>
          </p:cNvSpPr>
          <p:nvPr/>
        </p:nvSpPr>
        <p:spPr>
          <a:xfrm>
            <a:off x="-406400" y="245757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4050" b="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Arial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2.2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、申請廠商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3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節能改善之目標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設定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不限頁數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Rectangle 8"/>
          <p:cNvSpPr txBox="1">
            <a:spLocks noChangeArrowheads="1"/>
          </p:cNvSpPr>
          <p:nvPr/>
        </p:nvSpPr>
        <p:spPr>
          <a:xfrm>
            <a:off x="0" y="1024025"/>
            <a:ext cx="11872686" cy="2466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400" b="1" dirty="0" smtClean="0">
                <a:latin typeface="微軟正黑體" panose="020B0604030504040204" pitchFamily="34" charset="-120"/>
              </a:rPr>
              <a:t>(3)</a:t>
            </a:r>
            <a:r>
              <a:rPr lang="zh-TW" altLang="en-US" sz="2400" b="1" dirty="0">
                <a:latin typeface="微軟正黑體" panose="020B0604030504040204" pitchFamily="34" charset="-120"/>
              </a:rPr>
              <a:t>今</a:t>
            </a:r>
            <a:r>
              <a:rPr lang="en-US" altLang="zh-TW" sz="2400" b="1" dirty="0">
                <a:latin typeface="微軟正黑體" panose="020B0604030504040204" pitchFamily="34" charset="-120"/>
              </a:rPr>
              <a:t>(113)</a:t>
            </a:r>
            <a:r>
              <a:rPr lang="zh-TW" altLang="en-US" sz="2400" b="1" dirty="0">
                <a:latin typeface="微軟正黑體" panose="020B0604030504040204" pitchFamily="34" charset="-120"/>
              </a:rPr>
              <a:t>年度節能</a:t>
            </a:r>
            <a:r>
              <a:rPr lang="zh-TW" altLang="en-US" sz="2400" b="1" dirty="0" smtClean="0">
                <a:latin typeface="微軟正黑體" panose="020B0604030504040204" pitchFamily="34" charset="-120"/>
              </a:rPr>
              <a:t>目標</a:t>
            </a:r>
            <a:endParaRPr lang="en-US" altLang="zh-TW" sz="2400" b="1" dirty="0">
              <a:solidFill>
                <a:srgbClr val="0000FF"/>
              </a:solidFill>
              <a:latin typeface="微軟正黑體" panose="020B0604030504040204" pitchFamily="34" charset="-120"/>
            </a:endParaRPr>
          </a:p>
        </p:txBody>
      </p:sp>
      <p:sp>
        <p:nvSpPr>
          <p:cNvPr id="11" name="Rectangle 8"/>
          <p:cNvSpPr txBox="1">
            <a:spLocks noChangeArrowheads="1"/>
          </p:cNvSpPr>
          <p:nvPr/>
        </p:nvSpPr>
        <p:spPr>
          <a:xfrm>
            <a:off x="0" y="4003490"/>
            <a:ext cx="11872686" cy="2466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400" b="1" dirty="0" smtClean="0">
                <a:latin typeface="微軟正黑體" panose="020B0604030504040204" pitchFamily="34" charset="-120"/>
              </a:rPr>
              <a:t>(4)</a:t>
            </a:r>
            <a:r>
              <a:rPr lang="zh-TW" altLang="en-US" sz="2400" b="1" dirty="0">
                <a:latin typeface="微軟正黑體" panose="020B0604030504040204" pitchFamily="34" charset="-120"/>
              </a:rPr>
              <a:t>預期規劃量測</a:t>
            </a:r>
            <a:r>
              <a:rPr lang="zh-TW" altLang="en-US" sz="2400" b="1" dirty="0" smtClean="0">
                <a:latin typeface="微軟正黑體" panose="020B0604030504040204" pitchFamily="34" charset="-120"/>
              </a:rPr>
              <a:t>系統</a:t>
            </a:r>
            <a:endParaRPr lang="en-US" altLang="zh-TW" sz="2400" b="1" dirty="0">
              <a:latin typeface="微軟正黑體" panose="020B0604030504040204" pitchFamily="34" charset="-120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321885"/>
              </p:ext>
            </p:extLst>
          </p:nvPr>
        </p:nvGraphicFramePr>
        <p:xfrm>
          <a:off x="508003" y="4427459"/>
          <a:ext cx="11088911" cy="1402302"/>
        </p:xfrm>
        <a:graphic>
          <a:graphicData uri="http://schemas.openxmlformats.org/drawingml/2006/table">
            <a:tbl>
              <a:tblPr firstRow="1" bandRow="1"/>
              <a:tblGrid>
                <a:gridCol w="24819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03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835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43085">
                  <a:extLst>
                    <a:ext uri="{9D8B030D-6E8A-4147-A177-3AD203B41FA5}">
                      <a16:colId xmlns:a16="http://schemas.microsoft.com/office/drawing/2014/main" val="1147860872"/>
                    </a:ext>
                  </a:extLst>
                </a:gridCol>
              </a:tblGrid>
              <a:tr h="319924"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imes New Roman"/>
                          <a:ea typeface="微軟正黑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系統別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b="1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27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kern="150" dirty="0">
                          <a:effectLst/>
                          <a:latin typeface="+mj-ea"/>
                          <a:ea typeface="+mj-ea"/>
                          <a:cs typeface="Segoe UI Symbol" panose="020B0502040204020203" pitchFamily="34" charset="0"/>
                        </a:rPr>
                        <a:t>☐</a:t>
                      </a:r>
                      <a:r>
                        <a:rPr lang="zh-TW" sz="2000" b="1" kern="150" dirty="0">
                          <a:effectLst/>
                          <a:latin typeface="+mj-ea"/>
                          <a:ea typeface="+mj-ea"/>
                        </a:rPr>
                        <a:t>空壓系統</a:t>
                      </a:r>
                    </a:p>
                  </a:txBody>
                  <a:tcPr marL="17780" marR="177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kern="150" dirty="0">
                          <a:effectLst/>
                          <a:latin typeface="+mj-ea"/>
                          <a:ea typeface="+mj-ea"/>
                        </a:rPr>
                        <a:t>☐</a:t>
                      </a:r>
                      <a:r>
                        <a:rPr lang="zh-TW" sz="2000" b="1" kern="150" dirty="0">
                          <a:effectLst/>
                          <a:latin typeface="+mj-ea"/>
                          <a:ea typeface="+mj-ea"/>
                        </a:rPr>
                        <a:t>空調系統</a:t>
                      </a:r>
                      <a:r>
                        <a:rPr lang="en-US" sz="2000" b="1" kern="150" dirty="0"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zh-TW" sz="2000" b="1" kern="150" dirty="0">
                          <a:effectLst/>
                          <a:latin typeface="+mj-ea"/>
                          <a:ea typeface="+mj-ea"/>
                        </a:rPr>
                        <a:t>冰水</a:t>
                      </a:r>
                      <a:r>
                        <a:rPr lang="en-US" sz="2000" b="1" kern="150" dirty="0"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zh-TW" sz="2000" b="1" kern="15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kern="150" dirty="0">
                          <a:effectLst/>
                          <a:latin typeface="+mj-ea"/>
                          <a:ea typeface="+mj-ea"/>
                          <a:cs typeface="Segoe UI Symbol" panose="020B0502040204020203" pitchFamily="34" charset="0"/>
                        </a:rPr>
                        <a:t>☐</a:t>
                      </a:r>
                      <a:r>
                        <a:rPr lang="zh-TW" sz="2000" b="1" kern="150" dirty="0">
                          <a:effectLst/>
                          <a:latin typeface="+mj-ea"/>
                          <a:ea typeface="+mj-ea"/>
                        </a:rPr>
                        <a:t>製程系統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1" kern="15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Segoe UI Symbol" panose="020B0502040204020203" pitchFamily="34" charset="0"/>
                        </a:rPr>
                        <a:t>☐</a:t>
                      </a:r>
                      <a:r>
                        <a:rPr lang="zh-TW" altLang="en-US" sz="2000" b="1" kern="15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其他</a:t>
                      </a:r>
                      <a:r>
                        <a:rPr lang="zh-TW" altLang="zh-TW" sz="2000" b="1" kern="150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系統</a:t>
                      </a:r>
                      <a:endParaRPr lang="en-US" altLang="zh-TW" sz="2000" b="1" kern="150" dirty="0" smtClean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b="1" kern="150" dirty="0" smtClean="0">
                        <a:solidFill>
                          <a:schemeClr val="tx1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sz="2000" b="1" kern="15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27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kern="150">
                          <a:effectLst/>
                          <a:latin typeface="+mj-ea"/>
                          <a:ea typeface="+mj-ea"/>
                        </a:rPr>
                        <a:t>☐</a:t>
                      </a:r>
                      <a:r>
                        <a:rPr lang="zh-TW" sz="2000" b="1" kern="150">
                          <a:effectLst/>
                          <a:latin typeface="+mj-ea"/>
                          <a:ea typeface="+mj-ea"/>
                        </a:rPr>
                        <a:t>轉動設備</a:t>
                      </a:r>
                    </a:p>
                  </a:txBody>
                  <a:tcPr marL="17780" marR="177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kern="150" dirty="0">
                          <a:effectLst/>
                          <a:latin typeface="+mj-ea"/>
                          <a:ea typeface="+mj-ea"/>
                          <a:cs typeface="Segoe UI Symbol" panose="020B0502040204020203" pitchFamily="34" charset="0"/>
                        </a:rPr>
                        <a:t>☐</a:t>
                      </a:r>
                      <a:r>
                        <a:rPr lang="zh-TW" sz="2000" b="1" kern="150" dirty="0">
                          <a:effectLst/>
                          <a:latin typeface="+mj-ea"/>
                          <a:ea typeface="+mj-ea"/>
                        </a:rPr>
                        <a:t>熱能系統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b="1" kern="150" dirty="0">
                          <a:effectLst/>
                          <a:latin typeface="+mj-ea"/>
                          <a:ea typeface="+mj-ea"/>
                          <a:cs typeface="Segoe UI Symbol" panose="020B0502040204020203" pitchFamily="34" charset="0"/>
                        </a:rPr>
                        <a:t>☐</a:t>
                      </a:r>
                      <a:r>
                        <a:rPr lang="zh-TW" sz="2000" b="1" kern="150" dirty="0">
                          <a:effectLst/>
                          <a:latin typeface="+mj-ea"/>
                          <a:ea typeface="+mj-ea"/>
                        </a:rPr>
                        <a:t>電力系統</a:t>
                      </a: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TW" sz="2000" b="1" kern="150" dirty="0">
                        <a:effectLst/>
                        <a:latin typeface="+mj-ea"/>
                        <a:ea typeface="+mj-ea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CB8AE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399191" y="1851727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TW" sz="20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目標最少擇一項以上或新增其他節能目標</a:t>
            </a:r>
            <a:r>
              <a:rPr lang="en-US" altLang="zh-TW" sz="20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2000" b="1" dirty="0" smtClean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113</a:t>
            </a:r>
            <a:r>
              <a:rPr lang="zh-TW" altLang="en-US" sz="20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年節電率：</a:t>
            </a:r>
            <a:r>
              <a:rPr lang="en-US" altLang="zh-TW" sz="20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____%</a:t>
            </a:r>
          </a:p>
          <a:p>
            <a:r>
              <a:rPr lang="en-US" altLang="zh-TW" sz="20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113</a:t>
            </a:r>
            <a:r>
              <a:rPr lang="zh-TW" altLang="en-US" sz="20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年節能率：</a:t>
            </a:r>
            <a:r>
              <a:rPr lang="en-US" altLang="zh-TW" sz="20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____%</a:t>
            </a:r>
          </a:p>
          <a:p>
            <a:r>
              <a:rPr lang="en-US" altLang="zh-TW" sz="20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113</a:t>
            </a:r>
            <a:r>
              <a:rPr lang="zh-TW" altLang="en-US" sz="20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年節單位產品節能率：</a:t>
            </a:r>
            <a:r>
              <a:rPr lang="en-US" altLang="zh-TW" sz="20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____%</a:t>
            </a: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532834" y="1466912"/>
            <a:ext cx="807776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簡報重點</a:t>
            </a:r>
            <a:r>
              <a:rPr lang="zh-TW" altLang="en-US" sz="18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：請註明節</a:t>
            </a:r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電</a:t>
            </a:r>
            <a:r>
              <a:rPr lang="zh-TW" altLang="en-US" sz="18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率計算公式</a:t>
            </a:r>
            <a:endParaRPr lang="de-DE" altLang="zh-TW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9756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1年">
  <a:themeElements>
    <a:clrScheme name="綠色能源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39B2BF"/>
      </a:accent1>
      <a:accent2>
        <a:srgbClr val="49BFB3"/>
      </a:accent2>
      <a:accent3>
        <a:srgbClr val="66D998"/>
      </a:accent3>
      <a:accent4>
        <a:srgbClr val="C1F257"/>
      </a:accent4>
      <a:accent5>
        <a:srgbClr val="CEF280"/>
      </a:accent5>
      <a:accent6>
        <a:srgbClr val="0F3F24"/>
      </a:accent6>
      <a:hlink>
        <a:srgbClr val="56C7AA"/>
      </a:hlink>
      <a:folHlink>
        <a:srgbClr val="59A8D1"/>
      </a:folHlink>
    </a:clrScheme>
    <a:fontScheme name="自訂 2">
      <a:majorFont>
        <a:latin typeface="Times New Roman"/>
        <a:ea typeface="微軟正黑體"/>
        <a:cs typeface=""/>
      </a:majorFont>
      <a:minorFont>
        <a:latin typeface="Times New Roman"/>
        <a:ea typeface="微軟正黑體"/>
        <a:cs typeface="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111年" id="{B5232EB7-5E74-4AE5-9956-9251C006C543}" vid="{70478387-48F1-4858-9226-A13FB7532895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111年</Template>
  <TotalTime>6475</TotalTime>
  <Words>1668</Words>
  <Application>Microsoft Office PowerPoint</Application>
  <PresentationFormat>寬螢幕</PresentationFormat>
  <Paragraphs>465</Paragraphs>
  <Slides>15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26" baseType="lpstr">
      <vt:lpstr>MS Gothic</vt:lpstr>
      <vt:lpstr>微軟正黑體</vt:lpstr>
      <vt:lpstr>新細明體</vt:lpstr>
      <vt:lpstr>標楷體</vt:lpstr>
      <vt:lpstr>Arial</vt:lpstr>
      <vt:lpstr>Arial Black</vt:lpstr>
      <vt:lpstr>Calibri</vt:lpstr>
      <vt:lpstr>Segoe UI Symbol</vt:lpstr>
      <vt:lpstr>Times New Roman</vt:lpstr>
      <vt:lpstr>Wingdings</vt:lpstr>
      <vt:lpstr>111年</vt:lpstr>
      <vt:lpstr>整合型能源管理示範輔導 OOOOOO有限公司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綠基會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廖弓普</dc:creator>
  <cp:lastModifiedBy>陳依庭</cp:lastModifiedBy>
  <cp:revision>433</cp:revision>
  <cp:lastPrinted>2024-01-18T09:41:18Z</cp:lastPrinted>
  <dcterms:created xsi:type="dcterms:W3CDTF">2019-08-05T09:07:03Z</dcterms:created>
  <dcterms:modified xsi:type="dcterms:W3CDTF">2024-01-26T07:04:41Z</dcterms:modified>
</cp:coreProperties>
</file>